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emf" ContentType="image/x-em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media/image109.svg" ContentType="image/svg+xml"/>
  <Override PartName="/ppt/media/image111.svg" ContentType="image/svg+xml"/>
  <Override PartName="/ppt/media/image115.svg" ContentType="image/svg+xml"/>
  <Override PartName="/ppt/media/image121.svg" ContentType="image/svg+xml"/>
  <Override PartName="/ppt/media/image123.svg" ContentType="image/svg+xml"/>
  <Override PartName="/ppt/media/image125.svg" ContentType="image/svg+xml"/>
  <Override PartName="/ppt/media/image127.svg" ContentType="image/svg+xml"/>
  <Override PartName="/ppt/media/image145.svg" ContentType="image/svg+xml"/>
  <Override PartName="/ppt/media/image7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5"/>
  </p:notesMasterIdLst>
  <p:sldIdLst>
    <p:sldId id="256" r:id="rId4"/>
    <p:sldId id="271" r:id="rId6"/>
    <p:sldId id="295" r:id="rId7"/>
    <p:sldId id="415" r:id="rId8"/>
    <p:sldId id="330" r:id="rId9"/>
    <p:sldId id="555" r:id="rId10"/>
    <p:sldId id="556" r:id="rId11"/>
    <p:sldId id="538" r:id="rId12"/>
    <p:sldId id="547" r:id="rId13"/>
    <p:sldId id="540" r:id="rId14"/>
    <p:sldId id="541" r:id="rId15"/>
    <p:sldId id="544" r:id="rId16"/>
    <p:sldId id="543" r:id="rId17"/>
    <p:sldId id="539" r:id="rId18"/>
    <p:sldId id="557" r:id="rId19"/>
    <p:sldId id="553" r:id="rId20"/>
    <p:sldId id="548" r:id="rId21"/>
    <p:sldId id="549" r:id="rId22"/>
    <p:sldId id="431" r:id="rId23"/>
    <p:sldId id="426" r:id="rId24"/>
    <p:sldId id="424" r:id="rId25"/>
    <p:sldId id="258" r:id="rId26"/>
    <p:sldId id="550" r:id="rId27"/>
    <p:sldId id="522" r:id="rId28"/>
    <p:sldId id="527" r:id="rId29"/>
    <p:sldId id="528" r:id="rId30"/>
    <p:sldId id="530" r:id="rId31"/>
    <p:sldId id="551" r:id="rId32"/>
    <p:sldId id="469" r:id="rId33"/>
    <p:sldId id="552" r:id="rId34"/>
    <p:sldId id="518" r:id="rId35"/>
    <p:sldId id="559" r:id="rId36"/>
    <p:sldId id="563" r:id="rId37"/>
    <p:sldId id="562" r:id="rId38"/>
    <p:sldId id="564" r:id="rId39"/>
    <p:sldId id="566" r:id="rId40"/>
    <p:sldId id="567" r:id="rId41"/>
    <p:sldId id="568" r:id="rId42"/>
    <p:sldId id="569" r:id="rId43"/>
    <p:sldId id="570" r:id="rId44"/>
    <p:sldId id="515" r:id="rId45"/>
    <p:sldId id="270" r:id="rId46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ttia Occhipinti" initials="" lastIdx="9" clrIdx="0"/>
  <p:cmAuthor id="1" name="Fulvio Frati" initials="" lastIdx="2" clrIdx="1"/>
  <p:cmAuthor id="2" name="Andreia Marta Lopes Pimenta" initials="AMLP" lastIdx="6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4EBE"/>
    <a:srgbClr val="6ABD45"/>
    <a:srgbClr val="13A1D9"/>
    <a:srgbClr val="F7931F"/>
    <a:srgbClr val="3A9169"/>
    <a:srgbClr val="FF9A5A"/>
    <a:srgbClr val="FFA955"/>
    <a:srgbClr val="1E1E1E"/>
    <a:srgbClr val="F26430"/>
    <a:srgbClr val="EBCA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6" autoAdjust="0"/>
    <p:restoredTop sz="85098" autoAdjust="0"/>
  </p:normalViewPr>
  <p:slideViewPr>
    <p:cSldViewPr snapToGrid="0">
      <p:cViewPr varScale="1">
        <p:scale>
          <a:sx n="70" d="100"/>
          <a:sy n="70" d="100"/>
        </p:scale>
        <p:origin x="11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0" Type="http://schemas.openxmlformats.org/officeDocument/2006/relationships/commentAuthors" Target="commentAuthors.xml"/><Relationship Id="rId5" Type="http://schemas.openxmlformats.org/officeDocument/2006/relationships/notesMaster" Target="notesMasters/notesMaster1.xml"/><Relationship Id="rId49" Type="http://schemas.openxmlformats.org/officeDocument/2006/relationships/tableStyles" Target="tableStyles.xml"/><Relationship Id="rId48" Type="http://schemas.openxmlformats.org/officeDocument/2006/relationships/viewProps" Target="viewProps.xml"/><Relationship Id="rId47" Type="http://schemas.openxmlformats.org/officeDocument/2006/relationships/presProps" Target="presProps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#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EDBA35-1A2D-4E7C-BEC2-DC5AF1381576}" type="doc">
      <dgm:prSet loTypeId="urn:microsoft.com/office/officeart/2005/8/layout/hierarchy3#1" loCatId="list" qsTypeId="urn:microsoft.com/office/officeart/2005/8/quickstyle/simple1#1" qsCatId="simple" csTypeId="urn:microsoft.com/office/officeart/2005/8/colors/colorful1#1" csCatId="accent6" phldr="1"/>
      <dgm:spPr/>
      <dgm:t>
        <a:bodyPr/>
        <a:lstStyle/>
        <a:p>
          <a:endParaRPr lang="el-GR"/>
        </a:p>
      </dgm:t>
    </dgm:pt>
    <dgm:pt modelId="{7F9978E5-E9C9-4F13-9BCF-643EBF82850C}">
      <dgm:prSet phldrT="[Κείμενο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dirty="0"/>
            <a:t>Reducing </a:t>
          </a:r>
          <a:r>
            <a:rPr lang="en-US" sz="1600" b="1" u="sng" dirty="0"/>
            <a:t>morbidity</a:t>
          </a:r>
          <a:br>
            <a:rPr lang="en-US" sz="1600" b="1" u="sng" dirty="0"/>
          </a:br>
          <a:endParaRPr lang="el-GR" sz="1600" b="1" dirty="0"/>
        </a:p>
      </dgm:t>
    </dgm:pt>
    <dgm:pt modelId="{09CE4D71-8501-4C1A-825C-10AE92E6D351}" cxnId="{68D79A2F-2B6A-4EEA-B51B-35218BC39B6D}" type="parTrans">
      <dgm:prSet/>
      <dgm:spPr/>
      <dgm:t>
        <a:bodyPr/>
        <a:lstStyle/>
        <a:p>
          <a:endParaRPr lang="el-GR" sz="1400"/>
        </a:p>
      </dgm:t>
    </dgm:pt>
    <dgm:pt modelId="{973B23BA-0D05-4578-8A22-DAEE510B399C}" cxnId="{68D79A2F-2B6A-4EEA-B51B-35218BC39B6D}" type="sibTrans">
      <dgm:prSet/>
      <dgm:spPr/>
      <dgm:t>
        <a:bodyPr/>
        <a:lstStyle/>
        <a:p>
          <a:endParaRPr lang="el-GR" sz="1400"/>
        </a:p>
      </dgm:t>
    </dgm:pt>
    <dgm:pt modelId="{745766BA-B34D-4A6C-BD84-D2C2A24697BB}">
      <dgm:prSet phldrT="[Κείμενο]" custT="1"/>
      <dgm:spPr/>
      <dgm:t>
        <a:bodyPr/>
        <a:lstStyle/>
        <a:p>
          <a:r>
            <a:rPr lang="en-US" sz="1400" b="1" dirty="0"/>
            <a:t>Active</a:t>
          </a:r>
          <a:r>
            <a:rPr lang="en-US" sz="1400" dirty="0"/>
            <a:t> </a:t>
          </a:r>
          <a:r>
            <a:rPr lang="en-US" sz="1400" b="1" dirty="0"/>
            <a:t>monitoring</a:t>
          </a:r>
          <a:r>
            <a:rPr lang="en-US" sz="1400" dirty="0"/>
            <a:t> </a:t>
          </a:r>
          <a:br>
            <a:rPr lang="en-US" sz="1400" dirty="0"/>
          </a:br>
          <a:r>
            <a:rPr lang="en-US" sz="1400" dirty="0"/>
            <a:t>of vital, behavioral </a:t>
          </a:r>
          <a:br>
            <a:rPr lang="en-US" sz="1400" dirty="0"/>
          </a:br>
          <a:r>
            <a:rPr lang="en-US" sz="1400" dirty="0"/>
            <a:t>and environmental parameters</a:t>
          </a:r>
          <a:endParaRPr lang="el-GR" sz="1400" dirty="0"/>
        </a:p>
      </dgm:t>
    </dgm:pt>
    <dgm:pt modelId="{A75AA727-DF70-41D5-940F-F22B3B5E74D1}" cxnId="{7BD2FECA-71BC-4928-BD63-15547EAA97C1}" type="parTrans">
      <dgm:prSet/>
      <dgm:spPr/>
      <dgm:t>
        <a:bodyPr/>
        <a:lstStyle/>
        <a:p>
          <a:endParaRPr lang="el-GR" sz="1400"/>
        </a:p>
      </dgm:t>
    </dgm:pt>
    <dgm:pt modelId="{351C2E73-4F88-45D9-80F3-4D742F0211AF}" cxnId="{7BD2FECA-71BC-4928-BD63-15547EAA97C1}" type="sibTrans">
      <dgm:prSet/>
      <dgm:spPr/>
      <dgm:t>
        <a:bodyPr/>
        <a:lstStyle/>
        <a:p>
          <a:endParaRPr lang="el-GR" sz="1400"/>
        </a:p>
      </dgm:t>
    </dgm:pt>
    <dgm:pt modelId="{CBAE45BC-434E-4F3B-8668-17749B7489F5}">
      <dgm:prSet phldrT="[Κείμενο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dirty="0"/>
            <a:t>Integrated,  Preventive Care</a:t>
          </a:r>
          <a:endParaRPr lang="el-GR" sz="1400" b="1" dirty="0"/>
        </a:p>
      </dgm:t>
    </dgm:pt>
    <dgm:pt modelId="{EED5CF23-01A9-4FF6-B4CF-0C81AF36B857}" cxnId="{99606140-47BB-4980-9F63-11126B00F43E}" type="parTrans">
      <dgm:prSet/>
      <dgm:spPr/>
      <dgm:t>
        <a:bodyPr/>
        <a:lstStyle/>
        <a:p>
          <a:endParaRPr lang="el-GR" sz="1400"/>
        </a:p>
      </dgm:t>
    </dgm:pt>
    <dgm:pt modelId="{25D90EDC-6921-4DB3-BCDE-72426B492A82}" cxnId="{99606140-47BB-4980-9F63-11126B00F43E}" type="sibTrans">
      <dgm:prSet/>
      <dgm:spPr/>
      <dgm:t>
        <a:bodyPr/>
        <a:lstStyle/>
        <a:p>
          <a:endParaRPr lang="el-GR" sz="1400"/>
        </a:p>
      </dgm:t>
    </dgm:pt>
    <dgm:pt modelId="{DE4F1EE3-192B-4B35-9D49-8590813EB703}">
      <dgm:prSet phldrT="[Κείμενο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dirty="0"/>
            <a:t>Improving </a:t>
          </a:r>
          <a:r>
            <a:rPr lang="en-US" sz="1600" b="1" u="sng" dirty="0"/>
            <a:t>quality of life</a:t>
          </a:r>
          <a:r>
            <a:rPr lang="en-US" sz="1600" b="1" dirty="0"/>
            <a:t> </a:t>
          </a:r>
          <a:endParaRPr lang="el-GR" sz="1600" b="1" dirty="0"/>
        </a:p>
      </dgm:t>
    </dgm:pt>
    <dgm:pt modelId="{D1C0F965-3CB3-424E-B531-DD2F9A60AA26}" cxnId="{DD3FAE5D-C27D-4337-AAED-2E011656F3C0}" type="parTrans">
      <dgm:prSet/>
      <dgm:spPr/>
      <dgm:t>
        <a:bodyPr/>
        <a:lstStyle/>
        <a:p>
          <a:endParaRPr lang="el-GR" sz="1400"/>
        </a:p>
      </dgm:t>
    </dgm:pt>
    <dgm:pt modelId="{22100BB7-AF8E-40F0-996E-6F7AB90AAC24}" cxnId="{DD3FAE5D-C27D-4337-AAED-2E011656F3C0}" type="sibTrans">
      <dgm:prSet/>
      <dgm:spPr/>
      <dgm:t>
        <a:bodyPr/>
        <a:lstStyle/>
        <a:p>
          <a:endParaRPr lang="el-GR" sz="1400"/>
        </a:p>
      </dgm:t>
    </dgm:pt>
    <dgm:pt modelId="{AB4190A8-62AF-40B8-8A1D-4B26E09C1DD9}">
      <dgm:prSet phldrT="[Κείμενο]" custT="1"/>
      <dgm:spPr/>
      <dgm:t>
        <a:bodyPr/>
        <a:lstStyle/>
        <a:p>
          <a:r>
            <a:rPr lang="en-US" sz="1400" b="1" dirty="0"/>
            <a:t>Active</a:t>
          </a:r>
          <a:r>
            <a:rPr lang="en-US" sz="1400" dirty="0"/>
            <a:t> </a:t>
          </a:r>
          <a:r>
            <a:rPr lang="en-US" sz="1400" b="1" dirty="0"/>
            <a:t>prevention</a:t>
          </a:r>
          <a:r>
            <a:rPr lang="en-US" sz="1400" dirty="0"/>
            <a:t> through proactive lifestyle and </a:t>
          </a:r>
          <a:br>
            <a:rPr lang="en-US" sz="1400" dirty="0"/>
          </a:br>
          <a:r>
            <a:rPr lang="en-US" sz="1400" dirty="0"/>
            <a:t>wellbeing activities</a:t>
          </a:r>
          <a:endParaRPr lang="el-GR" sz="1400" dirty="0"/>
        </a:p>
      </dgm:t>
    </dgm:pt>
    <dgm:pt modelId="{D56C4F4C-B266-48AB-BFA1-7D0CE4FB470E}" cxnId="{AD50A1CE-6D94-45B4-9ECF-7131CC68AF1A}" type="parTrans">
      <dgm:prSet/>
      <dgm:spPr/>
      <dgm:t>
        <a:bodyPr/>
        <a:lstStyle/>
        <a:p>
          <a:endParaRPr lang="el-GR" sz="1400"/>
        </a:p>
      </dgm:t>
    </dgm:pt>
    <dgm:pt modelId="{5D7BBC9C-9E4F-4614-B638-9AD511913E8C}" cxnId="{AD50A1CE-6D94-45B4-9ECF-7131CC68AF1A}" type="sibTrans">
      <dgm:prSet/>
      <dgm:spPr/>
      <dgm:t>
        <a:bodyPr/>
        <a:lstStyle/>
        <a:p>
          <a:endParaRPr lang="el-GR" sz="1400"/>
        </a:p>
      </dgm:t>
    </dgm:pt>
    <dgm:pt modelId="{8BF70DD6-23A3-4B79-B26D-47B011E0717B}">
      <dgm:prSet phldrT="[Κείμενο]" custT="1"/>
      <dgm:spPr/>
      <dgm:t>
        <a:bodyPr/>
        <a:lstStyle/>
        <a:p>
          <a:r>
            <a:rPr lang="en-US" sz="1400" b="1" dirty="0"/>
            <a:t>Support at home</a:t>
          </a:r>
          <a:endParaRPr lang="el-GR" sz="1400" b="1" dirty="0"/>
        </a:p>
      </dgm:t>
    </dgm:pt>
    <dgm:pt modelId="{EDD0F13F-74A9-4DD1-8902-D3903DC14007}" cxnId="{476704F6-D9D7-47CD-921E-023D3E79A8BA}" type="parTrans">
      <dgm:prSet/>
      <dgm:spPr/>
      <dgm:t>
        <a:bodyPr/>
        <a:lstStyle/>
        <a:p>
          <a:endParaRPr lang="el-GR" sz="1400"/>
        </a:p>
      </dgm:t>
    </dgm:pt>
    <dgm:pt modelId="{11A2608D-0CA9-4B61-9DED-7C00DBD97BB6}" cxnId="{476704F6-D9D7-47CD-921E-023D3E79A8BA}" type="sibTrans">
      <dgm:prSet/>
      <dgm:spPr/>
      <dgm:t>
        <a:bodyPr/>
        <a:lstStyle/>
        <a:p>
          <a:endParaRPr lang="el-GR" sz="1400"/>
        </a:p>
      </dgm:t>
    </dgm:pt>
    <dgm:pt modelId="{1468F0DF-CC24-4A37-B5C9-1360AB1AA8FF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/>
            <a:t>Cost Effective Care adoptable by NHS and people </a:t>
          </a:r>
        </a:p>
      </dgm:t>
    </dgm:pt>
    <dgm:pt modelId="{6F78F40C-8B71-4354-B93C-01FF4531DF63}" cxnId="{202CF41E-925A-44F8-B848-2B86C0D304C9}" type="parTrans">
      <dgm:prSet/>
      <dgm:spPr/>
    </dgm:pt>
    <dgm:pt modelId="{2231A4C4-83A8-4FE3-8A43-13E01BE6486C}" cxnId="{202CF41E-925A-44F8-B848-2B86C0D304C9}" type="sibTrans">
      <dgm:prSet/>
      <dgm:spPr/>
    </dgm:pt>
    <dgm:pt modelId="{09990938-D32D-43DB-8F97-7531659EB61D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400" b="1"/>
            <a:t>ICER above </a:t>
          </a:r>
          <a:r>
            <a:rPr lang="en-US" sz="1400"/>
            <a:t>C/E plane using the MAFEIP model</a:t>
          </a:r>
        </a:p>
      </dgm:t>
    </dgm:pt>
    <dgm:pt modelId="{AFAFA602-2252-41A1-8341-31DC5AEDC92F}" cxnId="{237ACA22-2E1A-40C9-ACBF-58D62E38D1E5}" type="parTrans">
      <dgm:prSet/>
      <dgm:spPr/>
    </dgm:pt>
    <dgm:pt modelId="{74625C5A-2636-414F-A832-F0B5FFA9BF17}" cxnId="{237ACA22-2E1A-40C9-ACBF-58D62E38D1E5}" type="sibTrans">
      <dgm:prSet/>
      <dgm:spPr/>
    </dgm:pt>
    <dgm:pt modelId="{42323B09-4E06-48A9-A5BD-D870BCFF3AF9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400" b="1"/>
            <a:t>Willingness to Pay</a:t>
          </a:r>
          <a:r>
            <a:rPr lang="en-US" sz="1400"/>
            <a:t> study to assess service market price</a:t>
          </a:r>
        </a:p>
      </dgm:t>
    </dgm:pt>
    <dgm:pt modelId="{6FA233C4-596F-463E-8CEB-94D230C93698}" cxnId="{CAD6C0CC-638F-46A7-99B1-4F9956B4D4EF}" type="parTrans">
      <dgm:prSet/>
      <dgm:spPr/>
    </dgm:pt>
    <dgm:pt modelId="{91FC79DD-7F09-4CD9-BD4F-AB668769ACEB}" cxnId="{CAD6C0CC-638F-46A7-99B1-4F9956B4D4EF}" type="sibTrans">
      <dgm:prSet/>
      <dgm:spPr/>
    </dgm:pt>
    <dgm:pt modelId="{AEC90DCE-BB6A-4775-AFBC-302ABD41D6E2}" type="pres">
      <dgm:prSet presAssocID="{53EDBA35-1A2D-4E7C-BEC2-DC5AF138157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D0EA82B-5A4D-4422-9120-BA6E7FF0BAA3}" type="pres">
      <dgm:prSet presAssocID="{7F9978E5-E9C9-4F13-9BCF-643EBF82850C}" presName="root" presStyleCnt="0"/>
      <dgm:spPr/>
    </dgm:pt>
    <dgm:pt modelId="{A5CBC9C7-727F-4CB4-BD99-9C524BE5A5D1}" type="pres">
      <dgm:prSet presAssocID="{7F9978E5-E9C9-4F13-9BCF-643EBF82850C}" presName="rootComposite" presStyleCnt="0"/>
      <dgm:spPr/>
    </dgm:pt>
    <dgm:pt modelId="{42AD336E-F432-46BA-B9FA-C9FD6237B212}" type="pres">
      <dgm:prSet presAssocID="{7F9978E5-E9C9-4F13-9BCF-643EBF82850C}" presName="rootText" presStyleLbl="node1" presStyleIdx="0" presStyleCnt="3" custScaleX="117022" custScaleY="85774"/>
      <dgm:spPr/>
    </dgm:pt>
    <dgm:pt modelId="{B6A203A4-0EC6-44C5-8616-099264998368}" type="pres">
      <dgm:prSet presAssocID="{7F9978E5-E9C9-4F13-9BCF-643EBF82850C}" presName="rootConnector" presStyleLbl="node1" presStyleIdx="0" presStyleCnt="3"/>
      <dgm:spPr/>
    </dgm:pt>
    <dgm:pt modelId="{F826DA08-42BE-48F9-AE01-4F5B38B058AF}" type="pres">
      <dgm:prSet presAssocID="{7F9978E5-E9C9-4F13-9BCF-643EBF82850C}" presName="childShape" presStyleCnt="0"/>
      <dgm:spPr/>
    </dgm:pt>
    <dgm:pt modelId="{B16BDB3E-EEAA-4FD5-B7E9-8E14D5157543}" type="pres">
      <dgm:prSet presAssocID="{A75AA727-DF70-41D5-940F-F22B3B5E74D1}" presName="Name13" presStyleLbl="parChTrans1D2" presStyleIdx="0" presStyleCnt="6"/>
      <dgm:spPr/>
    </dgm:pt>
    <dgm:pt modelId="{478E692E-C973-484B-B347-B2C98E43280E}" type="pres">
      <dgm:prSet presAssocID="{745766BA-B34D-4A6C-BD84-D2C2A24697BB}" presName="childText" presStyleLbl="bgAcc1" presStyleIdx="0" presStyleCnt="6" custScaleX="157946" custScaleY="115806">
        <dgm:presLayoutVars>
          <dgm:bulletEnabled val="1"/>
        </dgm:presLayoutVars>
      </dgm:prSet>
      <dgm:spPr/>
    </dgm:pt>
    <dgm:pt modelId="{DDBB084B-9BFF-4D41-9DB8-F94D0DBCA1EB}" type="pres">
      <dgm:prSet presAssocID="{EED5CF23-01A9-4FF6-B4CF-0C81AF36B857}" presName="Name13" presStyleLbl="parChTrans1D2" presStyleIdx="1" presStyleCnt="6"/>
      <dgm:spPr/>
    </dgm:pt>
    <dgm:pt modelId="{A56E6D4E-8B19-4686-901D-CF7915226B77}" type="pres">
      <dgm:prSet presAssocID="{CBAE45BC-434E-4F3B-8668-17749B7489F5}" presName="childText" presStyleLbl="bgAcc1" presStyleIdx="1" presStyleCnt="6" custScaleX="157946" custScaleY="71693">
        <dgm:presLayoutVars>
          <dgm:bulletEnabled val="1"/>
        </dgm:presLayoutVars>
      </dgm:prSet>
      <dgm:spPr/>
    </dgm:pt>
    <dgm:pt modelId="{31DA8C80-0057-4ACE-92E0-564A0D95004C}" type="pres">
      <dgm:prSet presAssocID="{DE4F1EE3-192B-4B35-9D49-8590813EB703}" presName="root" presStyleCnt="0"/>
      <dgm:spPr/>
    </dgm:pt>
    <dgm:pt modelId="{A600BE86-EF72-4425-B61F-2A01C004E4A1}" type="pres">
      <dgm:prSet presAssocID="{DE4F1EE3-192B-4B35-9D49-8590813EB703}" presName="rootComposite" presStyleCnt="0"/>
      <dgm:spPr/>
    </dgm:pt>
    <dgm:pt modelId="{7A11A0F1-C12D-4F56-AC82-A22F69F28BB1}" type="pres">
      <dgm:prSet presAssocID="{DE4F1EE3-192B-4B35-9D49-8590813EB703}" presName="rootText" presStyleLbl="node1" presStyleIdx="1" presStyleCnt="3" custScaleX="114372" custScaleY="86118"/>
      <dgm:spPr/>
    </dgm:pt>
    <dgm:pt modelId="{2F95EC71-4E18-4697-B08B-1F59C531F26C}" type="pres">
      <dgm:prSet presAssocID="{DE4F1EE3-192B-4B35-9D49-8590813EB703}" presName="rootConnector" presStyleLbl="node1" presStyleIdx="1" presStyleCnt="3"/>
      <dgm:spPr/>
    </dgm:pt>
    <dgm:pt modelId="{49AF7BDD-DDAF-43C8-814F-A703C5D906BC}" type="pres">
      <dgm:prSet presAssocID="{DE4F1EE3-192B-4B35-9D49-8590813EB703}" presName="childShape" presStyleCnt="0"/>
      <dgm:spPr/>
    </dgm:pt>
    <dgm:pt modelId="{23A4944D-B497-47DE-A32E-45C1591426E3}" type="pres">
      <dgm:prSet presAssocID="{D56C4F4C-B266-48AB-BFA1-7D0CE4FB470E}" presName="Name13" presStyleLbl="parChTrans1D2" presStyleIdx="2" presStyleCnt="6"/>
      <dgm:spPr/>
    </dgm:pt>
    <dgm:pt modelId="{6DE4D2C5-CF06-41EA-9C9E-900542523C6B}" type="pres">
      <dgm:prSet presAssocID="{AB4190A8-62AF-40B8-8A1D-4B26E09C1DD9}" presName="childText" presStyleLbl="bgAcc1" presStyleIdx="2" presStyleCnt="6" custScaleX="157946" custScaleY="115838">
        <dgm:presLayoutVars>
          <dgm:bulletEnabled val="1"/>
        </dgm:presLayoutVars>
      </dgm:prSet>
      <dgm:spPr/>
    </dgm:pt>
    <dgm:pt modelId="{BC6828BD-63C5-4D0A-8E98-A97B19834D0B}" type="pres">
      <dgm:prSet presAssocID="{EDD0F13F-74A9-4DD1-8902-D3903DC14007}" presName="Name13" presStyleLbl="parChTrans1D2" presStyleIdx="3" presStyleCnt="6"/>
      <dgm:spPr/>
    </dgm:pt>
    <dgm:pt modelId="{B128D936-5249-404D-8C31-D74EE8E414C1}" type="pres">
      <dgm:prSet presAssocID="{8BF70DD6-23A3-4B79-B26D-47B011E0717B}" presName="childText" presStyleLbl="bgAcc1" presStyleIdx="3" presStyleCnt="6" custScaleX="157946" custScaleY="71265">
        <dgm:presLayoutVars>
          <dgm:bulletEnabled val="1"/>
        </dgm:presLayoutVars>
      </dgm:prSet>
      <dgm:spPr/>
    </dgm:pt>
    <dgm:pt modelId="{932C3C42-3B0B-4B28-B243-4B438A480CBC}" type="pres">
      <dgm:prSet presAssocID="{1468F0DF-CC24-4A37-B5C9-1360AB1AA8FF}" presName="root" presStyleCnt="0"/>
      <dgm:spPr/>
    </dgm:pt>
    <dgm:pt modelId="{0FAAC8BC-C533-4278-9A59-06B1F6FF9794}" type="pres">
      <dgm:prSet presAssocID="{1468F0DF-CC24-4A37-B5C9-1360AB1AA8FF}" presName="rootComposite" presStyleCnt="0"/>
      <dgm:spPr/>
    </dgm:pt>
    <dgm:pt modelId="{C44F1B43-4F83-400A-AB5C-753B98471C5F}" type="pres">
      <dgm:prSet presAssocID="{1468F0DF-CC24-4A37-B5C9-1360AB1AA8FF}" presName="rootText" presStyleLbl="node1" presStyleIdx="2" presStyleCnt="3" custScaleX="126323" custScaleY="95601"/>
      <dgm:spPr/>
    </dgm:pt>
    <dgm:pt modelId="{25E38E5F-E47D-4F5D-8243-EEAFA141AE57}" type="pres">
      <dgm:prSet presAssocID="{1468F0DF-CC24-4A37-B5C9-1360AB1AA8FF}" presName="rootConnector" presStyleLbl="node1" presStyleIdx="2" presStyleCnt="3"/>
      <dgm:spPr/>
    </dgm:pt>
    <dgm:pt modelId="{60E96D0C-AF7B-4A91-9058-83F6CA1CB756}" type="pres">
      <dgm:prSet presAssocID="{1468F0DF-CC24-4A37-B5C9-1360AB1AA8FF}" presName="childShape" presStyleCnt="0"/>
      <dgm:spPr/>
    </dgm:pt>
    <dgm:pt modelId="{35E02A34-C46C-468D-95E6-CE16D5A0EE02}" type="pres">
      <dgm:prSet presAssocID="{AFAFA602-2252-41A1-8341-31DC5AEDC92F}" presName="Name13" presStyleLbl="parChTrans1D2" presStyleIdx="4" presStyleCnt="6"/>
      <dgm:spPr/>
    </dgm:pt>
    <dgm:pt modelId="{0E4E66D2-F322-4510-A7D3-8AFE37F729E0}" type="pres">
      <dgm:prSet presAssocID="{09990938-D32D-43DB-8F97-7531659EB61D}" presName="childText" presStyleLbl="bgAcc1" presStyleIdx="4" presStyleCnt="6" custScaleX="145778">
        <dgm:presLayoutVars>
          <dgm:bulletEnabled val="1"/>
        </dgm:presLayoutVars>
      </dgm:prSet>
      <dgm:spPr/>
    </dgm:pt>
    <dgm:pt modelId="{870C49C7-63A7-45B2-99A0-8C642DEF930D}" type="pres">
      <dgm:prSet presAssocID="{6FA233C4-596F-463E-8CEB-94D230C93698}" presName="Name13" presStyleLbl="parChTrans1D2" presStyleIdx="5" presStyleCnt="6"/>
      <dgm:spPr/>
    </dgm:pt>
    <dgm:pt modelId="{D3974C55-2645-49E4-8F08-4CC5A5CC1C38}" type="pres">
      <dgm:prSet presAssocID="{42323B09-4E06-48A9-A5BD-D870BCFF3AF9}" presName="childText" presStyleLbl="bgAcc1" presStyleIdx="5" presStyleCnt="6" custScaleX="147752">
        <dgm:presLayoutVars>
          <dgm:bulletEnabled val="1"/>
        </dgm:presLayoutVars>
      </dgm:prSet>
      <dgm:spPr/>
    </dgm:pt>
  </dgm:ptLst>
  <dgm:cxnLst>
    <dgm:cxn modelId="{ECC41E04-61C4-4305-9553-762BAD4D2281}" type="presOf" srcId="{53EDBA35-1A2D-4E7C-BEC2-DC5AF1381576}" destId="{AEC90DCE-BB6A-4775-AFBC-302ABD41D6E2}" srcOrd="0" destOrd="0" presId="urn:microsoft.com/office/officeart/2005/8/layout/hierarchy3#1"/>
    <dgm:cxn modelId="{202CF41E-925A-44F8-B848-2B86C0D304C9}" srcId="{53EDBA35-1A2D-4E7C-BEC2-DC5AF1381576}" destId="{1468F0DF-CC24-4A37-B5C9-1360AB1AA8FF}" srcOrd="2" destOrd="0" parTransId="{6F78F40C-8B71-4354-B93C-01FF4531DF63}" sibTransId="{2231A4C4-83A8-4FE3-8A43-13E01BE6486C}"/>
    <dgm:cxn modelId="{237ACA22-2E1A-40C9-ACBF-58D62E38D1E5}" srcId="{1468F0DF-CC24-4A37-B5C9-1360AB1AA8FF}" destId="{09990938-D32D-43DB-8F97-7531659EB61D}" srcOrd="0" destOrd="0" parTransId="{AFAFA602-2252-41A1-8341-31DC5AEDC92F}" sibTransId="{74625C5A-2636-414F-A832-F0B5FFA9BF17}"/>
    <dgm:cxn modelId="{68D79A2F-2B6A-4EEA-B51B-35218BC39B6D}" srcId="{53EDBA35-1A2D-4E7C-BEC2-DC5AF1381576}" destId="{7F9978E5-E9C9-4F13-9BCF-643EBF82850C}" srcOrd="0" destOrd="0" parTransId="{09CE4D71-8501-4C1A-825C-10AE92E6D351}" sibTransId="{973B23BA-0D05-4578-8A22-DAEE510B399C}"/>
    <dgm:cxn modelId="{F1601840-946A-403E-A685-68AF30C1163C}" type="presOf" srcId="{CBAE45BC-434E-4F3B-8668-17749B7489F5}" destId="{A56E6D4E-8B19-4686-901D-CF7915226B77}" srcOrd="0" destOrd="0" presId="urn:microsoft.com/office/officeart/2005/8/layout/hierarchy3#1"/>
    <dgm:cxn modelId="{99606140-47BB-4980-9F63-11126B00F43E}" srcId="{7F9978E5-E9C9-4F13-9BCF-643EBF82850C}" destId="{CBAE45BC-434E-4F3B-8668-17749B7489F5}" srcOrd="1" destOrd="0" parTransId="{EED5CF23-01A9-4FF6-B4CF-0C81AF36B857}" sibTransId="{25D90EDC-6921-4DB3-BCDE-72426B492A82}"/>
    <dgm:cxn modelId="{DD3FAE5D-C27D-4337-AAED-2E011656F3C0}" srcId="{53EDBA35-1A2D-4E7C-BEC2-DC5AF1381576}" destId="{DE4F1EE3-192B-4B35-9D49-8590813EB703}" srcOrd="1" destOrd="0" parTransId="{D1C0F965-3CB3-424E-B531-DD2F9A60AA26}" sibTransId="{22100BB7-AF8E-40F0-996E-6F7AB90AAC24}"/>
    <dgm:cxn modelId="{A130F542-669C-4ECC-9895-DD8F22CA36D2}" type="presOf" srcId="{6FA233C4-596F-463E-8CEB-94D230C93698}" destId="{870C49C7-63A7-45B2-99A0-8C642DEF930D}" srcOrd="0" destOrd="0" presId="urn:microsoft.com/office/officeart/2005/8/layout/hierarchy3#1"/>
    <dgm:cxn modelId="{7498C763-09DF-4EB0-9588-A9A9DAE30613}" type="presOf" srcId="{DE4F1EE3-192B-4B35-9D49-8590813EB703}" destId="{A600BE86-EF72-4425-B61F-2A01C004E4A1}" srcOrd="0" destOrd="0" presId="urn:microsoft.com/office/officeart/2005/8/layout/hierarchy3#1"/>
    <dgm:cxn modelId="{70B1EE6A-8FD2-4F67-89BA-89E01854E25C}" type="presOf" srcId="{7F9978E5-E9C9-4F13-9BCF-643EBF82850C}" destId="{A5CBC9C7-727F-4CB4-BD99-9C524BE5A5D1}" srcOrd="0" destOrd="0" presId="urn:microsoft.com/office/officeart/2005/8/layout/hierarchy3#1"/>
    <dgm:cxn modelId="{FB8F014D-EAC1-40F5-98A2-C8F3939A3A44}" type="presOf" srcId="{09990938-D32D-43DB-8F97-7531659EB61D}" destId="{0E4E66D2-F322-4510-A7D3-8AFE37F729E0}" srcOrd="0" destOrd="0" presId="urn:microsoft.com/office/officeart/2005/8/layout/hierarchy3#1"/>
    <dgm:cxn modelId="{C2A9584E-A0C9-4BC8-83E9-513A1A451072}" type="presOf" srcId="{AFAFA602-2252-41A1-8341-31DC5AEDC92F}" destId="{35E02A34-C46C-468D-95E6-CE16D5A0EE02}" srcOrd="0" destOrd="0" presId="urn:microsoft.com/office/officeart/2005/8/layout/hierarchy3#1"/>
    <dgm:cxn modelId="{046DDB4E-58EB-4222-95EB-5AC968FDF318}" type="presOf" srcId="{7F9978E5-E9C9-4F13-9BCF-643EBF82850C}" destId="{B6A203A4-0EC6-44C5-8616-099264998368}" srcOrd="2" destOrd="0" presId="urn:microsoft.com/office/officeart/2005/8/layout/hierarchy3#1"/>
    <dgm:cxn modelId="{E16B2250-00AF-4CD0-A0D2-9201D846AC13}" type="presOf" srcId="{7F9978E5-E9C9-4F13-9BCF-643EBF82850C}" destId="{42AD336E-F432-46BA-B9FA-C9FD6237B212}" srcOrd="1" destOrd="0" presId="urn:microsoft.com/office/officeart/2005/8/layout/hierarchy3#1"/>
    <dgm:cxn modelId="{6BC31078-C4F3-44DC-9D29-3F141445211F}" type="presOf" srcId="{745766BA-B34D-4A6C-BD84-D2C2A24697BB}" destId="{478E692E-C973-484B-B347-B2C98E43280E}" srcOrd="0" destOrd="0" presId="urn:microsoft.com/office/officeart/2005/8/layout/hierarchy3#1"/>
    <dgm:cxn modelId="{2CEDD279-95F3-41E2-85B1-747B2ACB0CD3}" type="presOf" srcId="{AB4190A8-62AF-40B8-8A1D-4B26E09C1DD9}" destId="{6DE4D2C5-CF06-41EA-9C9E-900542523C6B}" srcOrd="0" destOrd="0" presId="urn:microsoft.com/office/officeart/2005/8/layout/hierarchy3#1"/>
    <dgm:cxn modelId="{73B3F97B-AFCC-4A58-BD4B-0AF2FD642D66}" type="presOf" srcId="{D56C4F4C-B266-48AB-BFA1-7D0CE4FB470E}" destId="{23A4944D-B497-47DE-A32E-45C1591426E3}" srcOrd="0" destOrd="0" presId="urn:microsoft.com/office/officeart/2005/8/layout/hierarchy3#1"/>
    <dgm:cxn modelId="{4998AD7C-C4E9-49CE-A8A1-9232553B760E}" type="presOf" srcId="{42323B09-4E06-48A9-A5BD-D870BCFF3AF9}" destId="{D3974C55-2645-49E4-8F08-4CC5A5CC1C38}" srcOrd="0" destOrd="0" presId="urn:microsoft.com/office/officeart/2005/8/layout/hierarchy3#1"/>
    <dgm:cxn modelId="{15F5FD8A-A679-425F-9BCB-7E45D00D411D}" type="presOf" srcId="{8BF70DD6-23A3-4B79-B26D-47B011E0717B}" destId="{B128D936-5249-404D-8C31-D74EE8E414C1}" srcOrd="0" destOrd="0" presId="urn:microsoft.com/office/officeart/2005/8/layout/hierarchy3#1"/>
    <dgm:cxn modelId="{F11A95A8-3F21-4BD3-B2D7-D8C028663026}" type="presOf" srcId="{A75AA727-DF70-41D5-940F-F22B3B5E74D1}" destId="{B16BDB3E-EEAA-4FD5-B7E9-8E14D5157543}" srcOrd="0" destOrd="0" presId="urn:microsoft.com/office/officeart/2005/8/layout/hierarchy3#1"/>
    <dgm:cxn modelId="{36C536A9-30CD-45B1-9BB5-D611794E4F56}" type="presOf" srcId="{1468F0DF-CC24-4A37-B5C9-1360AB1AA8FF}" destId="{25E38E5F-E47D-4F5D-8243-EEAFA141AE57}" srcOrd="2" destOrd="0" presId="urn:microsoft.com/office/officeart/2005/8/layout/hierarchy3#1"/>
    <dgm:cxn modelId="{32FE93AC-9A0F-4C1E-BCA2-C75F7EBCA791}" type="presOf" srcId="{EDD0F13F-74A9-4DD1-8902-D3903DC14007}" destId="{BC6828BD-63C5-4D0A-8E98-A97B19834D0B}" srcOrd="0" destOrd="0" presId="urn:microsoft.com/office/officeart/2005/8/layout/hierarchy3#1"/>
    <dgm:cxn modelId="{7E04FCC8-6C95-44A1-820E-02BF35D594B0}" type="presOf" srcId="{DE4F1EE3-192B-4B35-9D49-8590813EB703}" destId="{2F95EC71-4E18-4697-B08B-1F59C531F26C}" srcOrd="2" destOrd="0" presId="urn:microsoft.com/office/officeart/2005/8/layout/hierarchy3#1"/>
    <dgm:cxn modelId="{7BD2FECA-71BC-4928-BD63-15547EAA97C1}" srcId="{7F9978E5-E9C9-4F13-9BCF-643EBF82850C}" destId="{745766BA-B34D-4A6C-BD84-D2C2A24697BB}" srcOrd="0" destOrd="0" parTransId="{A75AA727-DF70-41D5-940F-F22B3B5E74D1}" sibTransId="{351C2E73-4F88-45D9-80F3-4D742F0211AF}"/>
    <dgm:cxn modelId="{CAD6C0CC-638F-46A7-99B1-4F9956B4D4EF}" srcId="{1468F0DF-CC24-4A37-B5C9-1360AB1AA8FF}" destId="{42323B09-4E06-48A9-A5BD-D870BCFF3AF9}" srcOrd="1" destOrd="0" parTransId="{6FA233C4-596F-463E-8CEB-94D230C93698}" sibTransId="{91FC79DD-7F09-4CD9-BD4F-AB668769ACEB}"/>
    <dgm:cxn modelId="{AD50A1CE-6D94-45B4-9ECF-7131CC68AF1A}" srcId="{DE4F1EE3-192B-4B35-9D49-8590813EB703}" destId="{AB4190A8-62AF-40B8-8A1D-4B26E09C1DD9}" srcOrd="0" destOrd="0" parTransId="{D56C4F4C-B266-48AB-BFA1-7D0CE4FB470E}" sibTransId="{5D7BBC9C-9E4F-4614-B638-9AD511913E8C}"/>
    <dgm:cxn modelId="{40F6C3E3-1914-4948-9572-4F6FC4170609}" type="presOf" srcId="{EED5CF23-01A9-4FF6-B4CF-0C81AF36B857}" destId="{DDBB084B-9BFF-4D41-9DB8-F94D0DBCA1EB}" srcOrd="0" destOrd="0" presId="urn:microsoft.com/office/officeart/2005/8/layout/hierarchy3#1"/>
    <dgm:cxn modelId="{476704F6-D9D7-47CD-921E-023D3E79A8BA}" srcId="{DE4F1EE3-192B-4B35-9D49-8590813EB703}" destId="{8BF70DD6-23A3-4B79-B26D-47B011E0717B}" srcOrd="1" destOrd="0" parTransId="{EDD0F13F-74A9-4DD1-8902-D3903DC14007}" sibTransId="{11A2608D-0CA9-4B61-9DED-7C00DBD97BB6}"/>
    <dgm:cxn modelId="{445E3EF8-90D0-46CC-A8EB-A500442A7F34}" type="presOf" srcId="{DE4F1EE3-192B-4B35-9D49-8590813EB703}" destId="{7A11A0F1-C12D-4F56-AC82-A22F69F28BB1}" srcOrd="1" destOrd="0" presId="urn:microsoft.com/office/officeart/2005/8/layout/hierarchy3#1"/>
    <dgm:cxn modelId="{D09784F9-E366-428D-B83D-0F082E6031A9}" type="presOf" srcId="{1468F0DF-CC24-4A37-B5C9-1360AB1AA8FF}" destId="{0FAAC8BC-C533-4278-9A59-06B1F6FF9794}" srcOrd="0" destOrd="0" presId="urn:microsoft.com/office/officeart/2005/8/layout/hierarchy3#1"/>
    <dgm:cxn modelId="{26996EFC-650E-4114-A9BE-C5C2A53C8CAD}" type="presOf" srcId="{1468F0DF-CC24-4A37-B5C9-1360AB1AA8FF}" destId="{C44F1B43-4F83-400A-AB5C-753B98471C5F}" srcOrd="1" destOrd="0" presId="urn:microsoft.com/office/officeart/2005/8/layout/hierarchy3#1"/>
    <dgm:cxn modelId="{DADDF58E-1419-4C1C-A2F5-B34BB0A97CC1}" type="presParOf" srcId="{AEC90DCE-BB6A-4775-AFBC-302ABD41D6E2}" destId="{5D0EA82B-5A4D-4422-9120-BA6E7FF0BAA3}" srcOrd="0" destOrd="0" presId="urn:microsoft.com/office/officeart/2005/8/layout/hierarchy3#1"/>
    <dgm:cxn modelId="{DF8F630E-E4B4-4563-A9BF-E48425D5646D}" type="presParOf" srcId="{5D0EA82B-5A4D-4422-9120-BA6E7FF0BAA3}" destId="{A5CBC9C7-727F-4CB4-BD99-9C524BE5A5D1}" srcOrd="0" destOrd="0" presId="urn:microsoft.com/office/officeart/2005/8/layout/hierarchy3#1"/>
    <dgm:cxn modelId="{852C357F-30E8-4104-81CA-D469E54F5EBC}" type="presParOf" srcId="{A5CBC9C7-727F-4CB4-BD99-9C524BE5A5D1}" destId="{42AD336E-F432-46BA-B9FA-C9FD6237B212}" srcOrd="0" destOrd="0" presId="urn:microsoft.com/office/officeart/2005/8/layout/hierarchy3#1"/>
    <dgm:cxn modelId="{C0555116-AD74-4A22-A773-DBE7CAC597CC}" type="presParOf" srcId="{A5CBC9C7-727F-4CB4-BD99-9C524BE5A5D1}" destId="{B6A203A4-0EC6-44C5-8616-099264998368}" srcOrd="1" destOrd="0" presId="urn:microsoft.com/office/officeart/2005/8/layout/hierarchy3#1"/>
    <dgm:cxn modelId="{8252DAF1-4BEA-456A-8C7E-EDB0CE04F0A3}" type="presParOf" srcId="{5D0EA82B-5A4D-4422-9120-BA6E7FF0BAA3}" destId="{F826DA08-42BE-48F9-AE01-4F5B38B058AF}" srcOrd="1" destOrd="0" presId="urn:microsoft.com/office/officeart/2005/8/layout/hierarchy3#1"/>
    <dgm:cxn modelId="{69ABECD9-7A3F-4B66-8EB8-6FFFDCCF371A}" type="presParOf" srcId="{F826DA08-42BE-48F9-AE01-4F5B38B058AF}" destId="{B16BDB3E-EEAA-4FD5-B7E9-8E14D5157543}" srcOrd="0" destOrd="0" presId="urn:microsoft.com/office/officeart/2005/8/layout/hierarchy3#1"/>
    <dgm:cxn modelId="{C06B835A-7A46-452C-92EF-971E1D2605A6}" type="presParOf" srcId="{F826DA08-42BE-48F9-AE01-4F5B38B058AF}" destId="{478E692E-C973-484B-B347-B2C98E43280E}" srcOrd="1" destOrd="0" presId="urn:microsoft.com/office/officeart/2005/8/layout/hierarchy3#1"/>
    <dgm:cxn modelId="{2D257D1F-E4A1-4387-A880-B231BFBC03DB}" type="presParOf" srcId="{F826DA08-42BE-48F9-AE01-4F5B38B058AF}" destId="{DDBB084B-9BFF-4D41-9DB8-F94D0DBCA1EB}" srcOrd="2" destOrd="0" presId="urn:microsoft.com/office/officeart/2005/8/layout/hierarchy3#1"/>
    <dgm:cxn modelId="{206782EC-87A5-4723-9AC5-38C1393C69E4}" type="presParOf" srcId="{F826DA08-42BE-48F9-AE01-4F5B38B058AF}" destId="{A56E6D4E-8B19-4686-901D-CF7915226B77}" srcOrd="3" destOrd="0" presId="urn:microsoft.com/office/officeart/2005/8/layout/hierarchy3#1"/>
    <dgm:cxn modelId="{1D8DA681-E757-48D1-A69E-3F2D6AFDC962}" type="presParOf" srcId="{AEC90DCE-BB6A-4775-AFBC-302ABD41D6E2}" destId="{31DA8C80-0057-4ACE-92E0-564A0D95004C}" srcOrd="1" destOrd="0" presId="urn:microsoft.com/office/officeart/2005/8/layout/hierarchy3#1"/>
    <dgm:cxn modelId="{A3B14BC3-F32B-4A6E-95B3-927BE56E00E5}" type="presParOf" srcId="{31DA8C80-0057-4ACE-92E0-564A0D95004C}" destId="{A600BE86-EF72-4425-B61F-2A01C004E4A1}" srcOrd="0" destOrd="0" presId="urn:microsoft.com/office/officeart/2005/8/layout/hierarchy3#1"/>
    <dgm:cxn modelId="{E564E95E-DA30-4CE3-82E5-342BE50DDD47}" type="presParOf" srcId="{A600BE86-EF72-4425-B61F-2A01C004E4A1}" destId="{7A11A0F1-C12D-4F56-AC82-A22F69F28BB1}" srcOrd="0" destOrd="0" presId="urn:microsoft.com/office/officeart/2005/8/layout/hierarchy3#1"/>
    <dgm:cxn modelId="{E0AA4B0F-9F1C-46F4-B94D-EB2A5983645B}" type="presParOf" srcId="{A600BE86-EF72-4425-B61F-2A01C004E4A1}" destId="{2F95EC71-4E18-4697-B08B-1F59C531F26C}" srcOrd="1" destOrd="0" presId="urn:microsoft.com/office/officeart/2005/8/layout/hierarchy3#1"/>
    <dgm:cxn modelId="{DABD2DD8-FE0B-4599-9D94-73A3DB761C6C}" type="presParOf" srcId="{31DA8C80-0057-4ACE-92E0-564A0D95004C}" destId="{49AF7BDD-DDAF-43C8-814F-A703C5D906BC}" srcOrd="1" destOrd="0" presId="urn:microsoft.com/office/officeart/2005/8/layout/hierarchy3#1"/>
    <dgm:cxn modelId="{48AF7250-C29C-4E55-BC98-9856BC7B0A8A}" type="presParOf" srcId="{49AF7BDD-DDAF-43C8-814F-A703C5D906BC}" destId="{23A4944D-B497-47DE-A32E-45C1591426E3}" srcOrd="0" destOrd="0" presId="urn:microsoft.com/office/officeart/2005/8/layout/hierarchy3#1"/>
    <dgm:cxn modelId="{BD3D2160-B420-4B53-9684-A9A9216B3023}" type="presParOf" srcId="{49AF7BDD-DDAF-43C8-814F-A703C5D906BC}" destId="{6DE4D2C5-CF06-41EA-9C9E-900542523C6B}" srcOrd="1" destOrd="0" presId="urn:microsoft.com/office/officeart/2005/8/layout/hierarchy3#1"/>
    <dgm:cxn modelId="{22F2E0FD-F894-4753-A2AE-D55767DFCEF0}" type="presParOf" srcId="{49AF7BDD-DDAF-43C8-814F-A703C5D906BC}" destId="{BC6828BD-63C5-4D0A-8E98-A97B19834D0B}" srcOrd="2" destOrd="0" presId="urn:microsoft.com/office/officeart/2005/8/layout/hierarchy3#1"/>
    <dgm:cxn modelId="{A9A09FCD-2FF8-4E3C-AE2E-955C7C259DEA}" type="presParOf" srcId="{49AF7BDD-DDAF-43C8-814F-A703C5D906BC}" destId="{B128D936-5249-404D-8C31-D74EE8E414C1}" srcOrd="3" destOrd="0" presId="urn:microsoft.com/office/officeart/2005/8/layout/hierarchy3#1"/>
    <dgm:cxn modelId="{52559604-26F9-41CE-9F17-950D7A7EBD9B}" type="presParOf" srcId="{AEC90DCE-BB6A-4775-AFBC-302ABD41D6E2}" destId="{932C3C42-3B0B-4B28-B243-4B438A480CBC}" srcOrd="2" destOrd="0" presId="urn:microsoft.com/office/officeart/2005/8/layout/hierarchy3#1"/>
    <dgm:cxn modelId="{2C8090D4-506E-4264-89B4-D35BD91F76D7}" type="presParOf" srcId="{932C3C42-3B0B-4B28-B243-4B438A480CBC}" destId="{0FAAC8BC-C533-4278-9A59-06B1F6FF9794}" srcOrd="0" destOrd="0" presId="urn:microsoft.com/office/officeart/2005/8/layout/hierarchy3#1"/>
    <dgm:cxn modelId="{5F05AE6A-8FD7-43AF-AB91-083DD4A62EC5}" type="presParOf" srcId="{0FAAC8BC-C533-4278-9A59-06B1F6FF9794}" destId="{C44F1B43-4F83-400A-AB5C-753B98471C5F}" srcOrd="0" destOrd="0" presId="urn:microsoft.com/office/officeart/2005/8/layout/hierarchy3#1"/>
    <dgm:cxn modelId="{840990B9-1E4C-4B1D-8AAA-A72C015A5B9A}" type="presParOf" srcId="{0FAAC8BC-C533-4278-9A59-06B1F6FF9794}" destId="{25E38E5F-E47D-4F5D-8243-EEAFA141AE57}" srcOrd="1" destOrd="0" presId="urn:microsoft.com/office/officeart/2005/8/layout/hierarchy3#1"/>
    <dgm:cxn modelId="{69EBF46F-5456-4916-A615-37F16C0210F3}" type="presParOf" srcId="{932C3C42-3B0B-4B28-B243-4B438A480CBC}" destId="{60E96D0C-AF7B-4A91-9058-83F6CA1CB756}" srcOrd="1" destOrd="0" presId="urn:microsoft.com/office/officeart/2005/8/layout/hierarchy3#1"/>
    <dgm:cxn modelId="{8A2AA034-D3F3-4C86-83C4-613785BD3A71}" type="presParOf" srcId="{60E96D0C-AF7B-4A91-9058-83F6CA1CB756}" destId="{35E02A34-C46C-468D-95E6-CE16D5A0EE02}" srcOrd="0" destOrd="0" presId="urn:microsoft.com/office/officeart/2005/8/layout/hierarchy3#1"/>
    <dgm:cxn modelId="{BCA20788-45ED-4B3D-BE16-59ECA7BF4984}" type="presParOf" srcId="{60E96D0C-AF7B-4A91-9058-83F6CA1CB756}" destId="{0E4E66D2-F322-4510-A7D3-8AFE37F729E0}" srcOrd="1" destOrd="0" presId="urn:microsoft.com/office/officeart/2005/8/layout/hierarchy3#1"/>
    <dgm:cxn modelId="{8252C530-7BA7-4F61-BB44-C12357BAC2FD}" type="presParOf" srcId="{60E96D0C-AF7B-4A91-9058-83F6CA1CB756}" destId="{870C49C7-63A7-45B2-99A0-8C642DEF930D}" srcOrd="2" destOrd="0" presId="urn:microsoft.com/office/officeart/2005/8/layout/hierarchy3#1"/>
    <dgm:cxn modelId="{22E9470D-5AF1-4FF0-8B0E-61C5684266AB}" type="presParOf" srcId="{60E96D0C-AF7B-4A91-9058-83F6CA1CB756}" destId="{D3974C55-2645-49E4-8F08-4CC5A5CC1C38}" srcOrd="3" destOrd="0" presId="urn:microsoft.com/office/officeart/2005/8/layout/hierarchy3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DA0E96-7E49-4C16-8EF9-EF78E40BEFFA}" type="doc">
      <dgm:prSet loTypeId="urn:microsoft.com/office/officeart/2005/8/layout/hChevron3" loCatId="process" qsTypeId="urn:microsoft.com/office/officeart/2005/8/quickstyle/simple3#1" qsCatId="simple" csTypeId="urn:microsoft.com/office/officeart/2005/8/colors/colorful1#2" csCatId="colorful" phldr="1"/>
      <dgm:spPr/>
    </dgm:pt>
    <dgm:pt modelId="{3DC3D521-B686-4A5C-9952-8E3224A3F54D}">
      <dgm:prSet phldrT="[Κείμενο]" custT="1"/>
      <dgm:spPr/>
      <dgm:t>
        <a:bodyPr/>
        <a:lstStyle/>
        <a:p>
          <a:r>
            <a:rPr lang="it-IT" sz="2000" dirty="0"/>
            <a:t>5</a:t>
          </a:r>
          <a:r>
            <a:rPr lang="el-GR" sz="2000" dirty="0"/>
            <a:t> </a:t>
          </a:r>
          <a:r>
            <a:rPr lang="en-US" sz="2000" dirty="0"/>
            <a:t> countries</a:t>
          </a:r>
          <a:endParaRPr lang="el-GR" sz="2000" dirty="0"/>
        </a:p>
      </dgm:t>
    </dgm:pt>
    <dgm:pt modelId="{55BE60C0-A0DE-4DC1-B3A8-D57F83F6ADA1}" cxnId="{F31C32B3-4141-4FC4-808F-50DEE9A4A62A}" type="parTrans">
      <dgm:prSet/>
      <dgm:spPr/>
      <dgm:t>
        <a:bodyPr/>
        <a:lstStyle/>
        <a:p>
          <a:endParaRPr lang="el-GR" sz="2000"/>
        </a:p>
      </dgm:t>
    </dgm:pt>
    <dgm:pt modelId="{037E4C5F-1D96-471B-B88D-27FF0396FE7C}" cxnId="{F31C32B3-4141-4FC4-808F-50DEE9A4A62A}" type="sibTrans">
      <dgm:prSet custT="1"/>
      <dgm:spPr/>
      <dgm:t>
        <a:bodyPr/>
        <a:lstStyle/>
        <a:p>
          <a:endParaRPr lang="el-GR" sz="2000"/>
        </a:p>
      </dgm:t>
    </dgm:pt>
    <dgm:pt modelId="{F82F7BB7-D034-4EA0-BA56-C62B6450498A}">
      <dgm:prSet phldrT="[Κείμενο]" custT="1"/>
      <dgm:spPr/>
      <dgm:t>
        <a:bodyPr/>
        <a:lstStyle/>
        <a:p>
          <a:r>
            <a:rPr lang="el-GR" sz="2000" dirty="0"/>
            <a:t>5 </a:t>
          </a:r>
          <a:r>
            <a:rPr lang="en-US" sz="2000" dirty="0"/>
            <a:t>years</a:t>
          </a:r>
          <a:endParaRPr lang="el-GR" sz="2000" dirty="0"/>
        </a:p>
      </dgm:t>
    </dgm:pt>
    <dgm:pt modelId="{45F1032E-CDF8-4ADC-8381-72499AB31057}" cxnId="{1388F9D6-B703-4563-B5B1-360AFE2E9B18}" type="parTrans">
      <dgm:prSet/>
      <dgm:spPr/>
      <dgm:t>
        <a:bodyPr/>
        <a:lstStyle/>
        <a:p>
          <a:endParaRPr lang="el-GR" sz="2000"/>
        </a:p>
      </dgm:t>
    </dgm:pt>
    <dgm:pt modelId="{939A9455-3923-4710-9DE9-5D751F6CBDB6}" cxnId="{1388F9D6-B703-4563-B5B1-360AFE2E9B18}" type="sibTrans">
      <dgm:prSet custT="1"/>
      <dgm:spPr/>
      <dgm:t>
        <a:bodyPr/>
        <a:lstStyle/>
        <a:p>
          <a:endParaRPr lang="el-GR" sz="2000"/>
        </a:p>
      </dgm:t>
    </dgm:pt>
    <dgm:pt modelId="{0A6292A6-1CE4-4EE6-A362-D8880A2F98A5}">
      <dgm:prSet phldrT="[Κείμενο]" custT="1"/>
      <dgm:spPr/>
      <dgm:t>
        <a:bodyPr/>
        <a:lstStyle/>
        <a:p>
          <a:r>
            <a:rPr lang="en-US" sz="2000" dirty="0"/>
            <a:t>&gt; 4000</a:t>
          </a:r>
          <a:br>
            <a:rPr lang="en-US" sz="2000" dirty="0"/>
          </a:br>
          <a:r>
            <a:rPr lang="en-US" sz="2000" dirty="0"/>
            <a:t>EU citizens</a:t>
          </a:r>
          <a:endParaRPr lang="el-GR" sz="2000" dirty="0"/>
        </a:p>
      </dgm:t>
    </dgm:pt>
    <dgm:pt modelId="{B39D62ED-4253-444D-93F9-1A12544BE394}" cxnId="{9B00BD11-1282-405C-8AAF-37BDCE02967E}" type="parTrans">
      <dgm:prSet/>
      <dgm:spPr/>
      <dgm:t>
        <a:bodyPr/>
        <a:lstStyle/>
        <a:p>
          <a:endParaRPr lang="el-GR" sz="2000"/>
        </a:p>
      </dgm:t>
    </dgm:pt>
    <dgm:pt modelId="{1B0B1682-968B-4D00-850B-DEEB1F1A52C8}" cxnId="{9B00BD11-1282-405C-8AAF-37BDCE02967E}" type="sibTrans">
      <dgm:prSet/>
      <dgm:spPr/>
      <dgm:t>
        <a:bodyPr/>
        <a:lstStyle/>
        <a:p>
          <a:endParaRPr lang="el-GR" sz="2000"/>
        </a:p>
      </dgm:t>
    </dgm:pt>
    <dgm:pt modelId="{D3D8000A-41D7-4999-A157-D5DEE330900B}" type="pres">
      <dgm:prSet presAssocID="{2DDA0E96-7E49-4C16-8EF9-EF78E40BEFFA}" presName="Name0" presStyleCnt="0">
        <dgm:presLayoutVars>
          <dgm:dir/>
          <dgm:resizeHandles val="exact"/>
        </dgm:presLayoutVars>
      </dgm:prSet>
      <dgm:spPr/>
    </dgm:pt>
    <dgm:pt modelId="{9DA41D21-815B-4AD8-AFF8-DA63EABAEE86}" type="pres">
      <dgm:prSet presAssocID="{3DC3D521-B686-4A5C-9952-8E3224A3F54D}" presName="parTxOnly" presStyleLbl="node1" presStyleIdx="0" presStyleCnt="3">
        <dgm:presLayoutVars>
          <dgm:bulletEnabled val="1"/>
        </dgm:presLayoutVars>
      </dgm:prSet>
      <dgm:spPr/>
    </dgm:pt>
    <dgm:pt modelId="{F0A446E9-BBD6-4DB1-A284-A42F9C151E96}" type="pres">
      <dgm:prSet presAssocID="{037E4C5F-1D96-471B-B88D-27FF0396FE7C}" presName="parSpace" presStyleCnt="0"/>
      <dgm:spPr/>
    </dgm:pt>
    <dgm:pt modelId="{9882E4DB-3FA1-4EF0-AF7E-B059E1B9DCFC}" type="pres">
      <dgm:prSet presAssocID="{F82F7BB7-D034-4EA0-BA56-C62B6450498A}" presName="parTxOnly" presStyleLbl="node1" presStyleIdx="1" presStyleCnt="3">
        <dgm:presLayoutVars>
          <dgm:bulletEnabled val="1"/>
        </dgm:presLayoutVars>
      </dgm:prSet>
      <dgm:spPr/>
    </dgm:pt>
    <dgm:pt modelId="{3DCF6D42-1E67-4A56-B230-AC0D19BB6C16}" type="pres">
      <dgm:prSet presAssocID="{939A9455-3923-4710-9DE9-5D751F6CBDB6}" presName="parSpace" presStyleCnt="0"/>
      <dgm:spPr/>
    </dgm:pt>
    <dgm:pt modelId="{06362C5A-559F-40FA-BA6F-ED8B0D9AA422}" type="pres">
      <dgm:prSet presAssocID="{0A6292A6-1CE4-4EE6-A362-D8880A2F98A5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731A0D05-81A9-4E9B-90EE-A8075BDB4AAA}" type="presOf" srcId="{3DC3D521-B686-4A5C-9952-8E3224A3F54D}" destId="{9DA41D21-815B-4AD8-AFF8-DA63EABAEE86}" srcOrd="0" destOrd="0" presId="urn:microsoft.com/office/officeart/2005/8/layout/hChevron3"/>
    <dgm:cxn modelId="{9B00BD11-1282-405C-8AAF-37BDCE02967E}" srcId="{2DDA0E96-7E49-4C16-8EF9-EF78E40BEFFA}" destId="{0A6292A6-1CE4-4EE6-A362-D8880A2F98A5}" srcOrd="2" destOrd="0" parTransId="{B39D62ED-4253-444D-93F9-1A12544BE394}" sibTransId="{1B0B1682-968B-4D00-850B-DEEB1F1A52C8}"/>
    <dgm:cxn modelId="{3F5E143E-91DC-430D-9A58-4BED3F9E13E7}" type="presOf" srcId="{2DDA0E96-7E49-4C16-8EF9-EF78E40BEFFA}" destId="{D3D8000A-41D7-4999-A157-D5DEE330900B}" srcOrd="0" destOrd="0" presId="urn:microsoft.com/office/officeart/2005/8/layout/hChevron3"/>
    <dgm:cxn modelId="{F31C32B3-4141-4FC4-808F-50DEE9A4A62A}" srcId="{2DDA0E96-7E49-4C16-8EF9-EF78E40BEFFA}" destId="{3DC3D521-B686-4A5C-9952-8E3224A3F54D}" srcOrd="0" destOrd="0" parTransId="{55BE60C0-A0DE-4DC1-B3A8-D57F83F6ADA1}" sibTransId="{037E4C5F-1D96-471B-B88D-27FF0396FE7C}"/>
    <dgm:cxn modelId="{C1D67ABB-9E2F-4F28-9426-4F7E81C2B070}" type="presOf" srcId="{0A6292A6-1CE4-4EE6-A362-D8880A2F98A5}" destId="{06362C5A-559F-40FA-BA6F-ED8B0D9AA422}" srcOrd="0" destOrd="0" presId="urn:microsoft.com/office/officeart/2005/8/layout/hChevron3"/>
    <dgm:cxn modelId="{E0D2BCD2-34A4-43C1-8B6B-996E2813B73C}" type="presOf" srcId="{F82F7BB7-D034-4EA0-BA56-C62B6450498A}" destId="{9882E4DB-3FA1-4EF0-AF7E-B059E1B9DCFC}" srcOrd="0" destOrd="0" presId="urn:microsoft.com/office/officeart/2005/8/layout/hChevron3"/>
    <dgm:cxn modelId="{1388F9D6-B703-4563-B5B1-360AFE2E9B18}" srcId="{2DDA0E96-7E49-4C16-8EF9-EF78E40BEFFA}" destId="{F82F7BB7-D034-4EA0-BA56-C62B6450498A}" srcOrd="1" destOrd="0" parTransId="{45F1032E-CDF8-4ADC-8381-72499AB31057}" sibTransId="{939A9455-3923-4710-9DE9-5D751F6CBDB6}"/>
    <dgm:cxn modelId="{FF360105-C8EF-4BC1-B80B-9B6C2862246E}" type="presParOf" srcId="{D3D8000A-41D7-4999-A157-D5DEE330900B}" destId="{9DA41D21-815B-4AD8-AFF8-DA63EABAEE86}" srcOrd="0" destOrd="0" presId="urn:microsoft.com/office/officeart/2005/8/layout/hChevron3"/>
    <dgm:cxn modelId="{F23D2BCD-84B5-487A-AA0E-E17A808BCFF3}" type="presParOf" srcId="{D3D8000A-41D7-4999-A157-D5DEE330900B}" destId="{F0A446E9-BBD6-4DB1-A284-A42F9C151E96}" srcOrd="1" destOrd="0" presId="urn:microsoft.com/office/officeart/2005/8/layout/hChevron3"/>
    <dgm:cxn modelId="{BFCE6EFF-AB92-4355-855A-E6C152B21E91}" type="presParOf" srcId="{D3D8000A-41D7-4999-A157-D5DEE330900B}" destId="{9882E4DB-3FA1-4EF0-AF7E-B059E1B9DCFC}" srcOrd="2" destOrd="0" presId="urn:microsoft.com/office/officeart/2005/8/layout/hChevron3"/>
    <dgm:cxn modelId="{A766CD89-3BC2-4CA7-8C55-83427E137CF1}" type="presParOf" srcId="{D3D8000A-41D7-4999-A157-D5DEE330900B}" destId="{3DCF6D42-1E67-4A56-B230-AC0D19BB6C16}" srcOrd="3" destOrd="0" presId="urn:microsoft.com/office/officeart/2005/8/layout/hChevron3"/>
    <dgm:cxn modelId="{B5702BB7-04BD-4F01-A413-CC2B488C2B32}" type="presParOf" srcId="{D3D8000A-41D7-4999-A157-D5DEE330900B}" destId="{06362C5A-559F-40FA-BA6F-ED8B0D9AA422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131539E-7C8B-4FF7-8DD1-BC3C121893B1}" type="doc">
      <dgm:prSet loTypeId="urn:microsoft.com/office/officeart/2005/8/layout/list1#1" loCatId="list" qsTypeId="urn:microsoft.com/office/officeart/2005/8/quickstyle/simple1#2" qsCatId="simple" csTypeId="urn:microsoft.com/office/officeart/2005/8/colors/accent1_1#1" csCatId="accent1" phldr="1"/>
      <dgm:spPr/>
      <dgm:t>
        <a:bodyPr/>
        <a:lstStyle/>
        <a:p>
          <a:endParaRPr lang="it-IT"/>
        </a:p>
      </dgm:t>
    </dgm:pt>
    <dgm:pt modelId="{57D135C4-7792-41EB-9C27-8D181BC11F7F}">
      <dgm:prSet phldrT="[Testo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+mj-lt"/>
          </a:pPr>
          <a:r>
            <a:rPr lang="en-US" sz="1400" dirty="0"/>
            <a:t>1. </a:t>
          </a:r>
          <a:r>
            <a:rPr lang="en-US" sz="1400" b="1" dirty="0"/>
            <a:t>≥</a:t>
          </a:r>
          <a:r>
            <a:rPr lang="el-GR" sz="1400" b="1" dirty="0"/>
            <a:t>2 </a:t>
          </a:r>
          <a:r>
            <a:rPr lang="en-US" sz="1400" b="1" dirty="0"/>
            <a:t>comorbidities</a:t>
          </a:r>
          <a:endParaRPr lang="it-IT" sz="1400" b="1" dirty="0"/>
        </a:p>
      </dgm:t>
    </dgm:pt>
    <dgm:pt modelId="{EEE1B2A4-6048-4C55-A0E9-01E74859604E}" cxnId="{ED69FC1A-B673-4083-BAC6-FCDA976354EA}" type="parTrans">
      <dgm:prSet/>
      <dgm:spPr/>
      <dgm:t>
        <a:bodyPr/>
        <a:lstStyle/>
        <a:p>
          <a:endParaRPr lang="it-IT" sz="1200"/>
        </a:p>
      </dgm:t>
    </dgm:pt>
    <dgm:pt modelId="{C6EB9F69-D017-4C1D-8000-0A3AAB57625E}" cxnId="{ED69FC1A-B673-4083-BAC6-FCDA976354EA}" type="sibTrans">
      <dgm:prSet/>
      <dgm:spPr/>
      <dgm:t>
        <a:bodyPr/>
        <a:lstStyle/>
        <a:p>
          <a:endParaRPr lang="it-IT" sz="1200"/>
        </a:p>
      </dgm:t>
    </dgm:pt>
    <dgm:pt modelId="{45455D15-F11A-4866-9470-436F26BF5C13}">
      <dgm:prSet phldrT="[Testo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+mj-lt"/>
          </a:pPr>
          <a:r>
            <a:rPr lang="en-US" altLang="en-GB" sz="1400" dirty="0"/>
            <a:t>2. MoCA </a:t>
          </a:r>
          <a:r>
            <a:rPr lang="en-US" sz="1400" dirty="0"/>
            <a:t>(</a:t>
          </a:r>
          <a:r>
            <a:rPr lang="en-US" sz="1400" b="1" dirty="0"/>
            <a:t>score </a:t>
          </a:r>
          <a:r>
            <a:rPr lang="el-GR" sz="1400" b="1" dirty="0"/>
            <a:t>&gt;</a:t>
          </a:r>
          <a:r>
            <a:rPr lang="it-IT" sz="1400" b="1" dirty="0"/>
            <a:t> </a:t>
          </a:r>
          <a:r>
            <a:rPr lang="el-GR" sz="1400" b="1" dirty="0"/>
            <a:t>18</a:t>
          </a:r>
          <a:r>
            <a:rPr lang="el-GR" sz="1400" dirty="0"/>
            <a:t>) </a:t>
          </a:r>
          <a:endParaRPr lang="it-IT" sz="1400" dirty="0"/>
        </a:p>
      </dgm:t>
    </dgm:pt>
    <dgm:pt modelId="{794C7050-4ECF-40BD-B058-E7A346D519E9}" cxnId="{2ED4F2B4-86D5-4764-95C3-92469B2CBD0E}" type="parTrans">
      <dgm:prSet/>
      <dgm:spPr/>
      <dgm:t>
        <a:bodyPr/>
        <a:lstStyle/>
        <a:p>
          <a:endParaRPr lang="it-IT" sz="1200"/>
        </a:p>
      </dgm:t>
    </dgm:pt>
    <dgm:pt modelId="{E30B271E-B45F-41DF-8ED7-E952B51A9266}" cxnId="{2ED4F2B4-86D5-4764-95C3-92469B2CBD0E}" type="sibTrans">
      <dgm:prSet/>
      <dgm:spPr/>
      <dgm:t>
        <a:bodyPr/>
        <a:lstStyle/>
        <a:p>
          <a:endParaRPr lang="it-IT" sz="1200"/>
        </a:p>
      </dgm:t>
    </dgm:pt>
    <dgm:pt modelId="{50A486CB-CF31-42A0-BF48-9FF0AC8BB5BF}">
      <dgm:prSet phldrT="[Testo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+mj-lt"/>
          </a:pPr>
          <a:r>
            <a:rPr lang="en-US" altLang="en-GB" sz="1400" dirty="0"/>
            <a:t>3. </a:t>
          </a:r>
          <a:r>
            <a:rPr lang="en-GB" sz="1400" dirty="0"/>
            <a:t>Health Utility Index (HUI3</a:t>
          </a:r>
          <a:r>
            <a:rPr lang="el-GR" sz="1400" dirty="0"/>
            <a:t>, </a:t>
          </a:r>
          <a:r>
            <a:rPr lang="it-IT" sz="1400" b="1" dirty="0"/>
            <a:t>score</a:t>
          </a:r>
          <a:r>
            <a:rPr lang="el-GR" sz="1400" b="1" dirty="0"/>
            <a:t> =</a:t>
          </a:r>
          <a:r>
            <a:rPr lang="en-GB" sz="1400" b="1" dirty="0"/>
            <a:t> 1-4</a:t>
          </a:r>
          <a:r>
            <a:rPr lang="en-GB" sz="1400" dirty="0"/>
            <a:t>)</a:t>
          </a:r>
          <a:endParaRPr lang="it-IT" sz="1400" dirty="0"/>
        </a:p>
      </dgm:t>
    </dgm:pt>
    <dgm:pt modelId="{1ED322EF-D56E-4910-B4ED-1C54E37A3A80}" cxnId="{F4B5B16B-572A-44AA-9A6E-ABBEB65939FB}" type="parTrans">
      <dgm:prSet/>
      <dgm:spPr/>
      <dgm:t>
        <a:bodyPr/>
        <a:lstStyle/>
        <a:p>
          <a:endParaRPr lang="it-IT" sz="1200"/>
        </a:p>
      </dgm:t>
    </dgm:pt>
    <dgm:pt modelId="{3A0D8132-901C-4F61-B4D0-84ED7D1BBE2A}" cxnId="{F4B5B16B-572A-44AA-9A6E-ABBEB65939FB}" type="sibTrans">
      <dgm:prSet/>
      <dgm:spPr/>
      <dgm:t>
        <a:bodyPr/>
        <a:lstStyle/>
        <a:p>
          <a:endParaRPr lang="it-IT" sz="1200"/>
        </a:p>
      </dgm:t>
    </dgm:pt>
    <dgm:pt modelId="{40D162AB-59E6-496C-927A-9F7959A14D6A}" type="pres">
      <dgm:prSet presAssocID="{3131539E-7C8B-4FF7-8DD1-BC3C121893B1}" presName="linear" presStyleCnt="0">
        <dgm:presLayoutVars>
          <dgm:dir/>
          <dgm:animLvl val="lvl"/>
          <dgm:resizeHandles val="exact"/>
        </dgm:presLayoutVars>
      </dgm:prSet>
      <dgm:spPr/>
    </dgm:pt>
    <dgm:pt modelId="{C3A0A46C-549D-4FF9-BE27-8BC52A7C3AC6}" type="pres">
      <dgm:prSet presAssocID="{57D135C4-7792-41EB-9C27-8D181BC11F7F}" presName="parentLin" presStyleCnt="0"/>
      <dgm:spPr/>
    </dgm:pt>
    <dgm:pt modelId="{D1232429-4887-416E-8E9F-1763A8FDF6E0}" type="pres">
      <dgm:prSet presAssocID="{57D135C4-7792-41EB-9C27-8D181BC11F7F}" presName="parentLeftMargin" presStyleLbl="node1" presStyleIdx="0" presStyleCnt="3"/>
      <dgm:spPr/>
    </dgm:pt>
    <dgm:pt modelId="{66CF0DDA-CA17-4615-9845-1BC9E5FCF939}" type="pres">
      <dgm:prSet presAssocID="{57D135C4-7792-41EB-9C27-8D181BC11F7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32DBF98-347A-4C61-9491-30D0D49D7A0D}" type="pres">
      <dgm:prSet presAssocID="{57D135C4-7792-41EB-9C27-8D181BC11F7F}" presName="negativeSpace" presStyleCnt="0"/>
      <dgm:spPr/>
    </dgm:pt>
    <dgm:pt modelId="{22D019AB-A944-4A33-8022-B5BACCC2C049}" type="pres">
      <dgm:prSet presAssocID="{57D135C4-7792-41EB-9C27-8D181BC11F7F}" presName="childText" presStyleLbl="conFgAcc1" presStyleIdx="0" presStyleCnt="3">
        <dgm:presLayoutVars>
          <dgm:bulletEnabled val="1"/>
        </dgm:presLayoutVars>
      </dgm:prSet>
      <dgm:spPr/>
    </dgm:pt>
    <dgm:pt modelId="{743C2545-82F0-42BD-A9FE-45365C650860}" type="pres">
      <dgm:prSet presAssocID="{C6EB9F69-D017-4C1D-8000-0A3AAB57625E}" presName="spaceBetweenRectangles" presStyleCnt="0"/>
      <dgm:spPr/>
    </dgm:pt>
    <dgm:pt modelId="{992EDE93-DB2D-4061-9FAD-F94DA08C82C4}" type="pres">
      <dgm:prSet presAssocID="{45455D15-F11A-4866-9470-436F26BF5C13}" presName="parentLin" presStyleCnt="0"/>
      <dgm:spPr/>
    </dgm:pt>
    <dgm:pt modelId="{C378D6EA-3D45-4E57-9800-6A9D1123722F}" type="pres">
      <dgm:prSet presAssocID="{45455D15-F11A-4866-9470-436F26BF5C13}" presName="parentLeftMargin" presStyleLbl="node1" presStyleIdx="0" presStyleCnt="3"/>
      <dgm:spPr/>
    </dgm:pt>
    <dgm:pt modelId="{37D4958D-4D6D-4F92-A1F7-B64EF5F5EA90}" type="pres">
      <dgm:prSet presAssocID="{45455D15-F11A-4866-9470-436F26BF5C1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AD01413-3318-4FDB-BCDF-0F0D69B19B84}" type="pres">
      <dgm:prSet presAssocID="{45455D15-F11A-4866-9470-436F26BF5C13}" presName="negativeSpace" presStyleCnt="0"/>
      <dgm:spPr/>
    </dgm:pt>
    <dgm:pt modelId="{F873D42D-6B46-4248-9D7C-6F7D4AEA08BC}" type="pres">
      <dgm:prSet presAssocID="{45455D15-F11A-4866-9470-436F26BF5C13}" presName="childText" presStyleLbl="conFgAcc1" presStyleIdx="1" presStyleCnt="3">
        <dgm:presLayoutVars>
          <dgm:bulletEnabled val="1"/>
        </dgm:presLayoutVars>
      </dgm:prSet>
      <dgm:spPr/>
    </dgm:pt>
    <dgm:pt modelId="{FE9861AD-00DB-442B-997E-ADC7C90D759C}" type="pres">
      <dgm:prSet presAssocID="{E30B271E-B45F-41DF-8ED7-E952B51A9266}" presName="spaceBetweenRectangles" presStyleCnt="0"/>
      <dgm:spPr/>
    </dgm:pt>
    <dgm:pt modelId="{BEB9D651-D2F9-4024-BA08-922844A8DBBB}" type="pres">
      <dgm:prSet presAssocID="{50A486CB-CF31-42A0-BF48-9FF0AC8BB5BF}" presName="parentLin" presStyleCnt="0"/>
      <dgm:spPr/>
    </dgm:pt>
    <dgm:pt modelId="{42A91C40-B41B-4527-BF2A-1A122DA2E4C5}" type="pres">
      <dgm:prSet presAssocID="{50A486CB-CF31-42A0-BF48-9FF0AC8BB5BF}" presName="parentLeftMargin" presStyleLbl="node1" presStyleIdx="1" presStyleCnt="3"/>
      <dgm:spPr/>
    </dgm:pt>
    <dgm:pt modelId="{551A5E04-5BDD-483F-B813-1BC2CA34EE6C}" type="pres">
      <dgm:prSet presAssocID="{50A486CB-CF31-42A0-BF48-9FF0AC8BB5B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AE5CA29B-4DE9-4C1F-9A5C-F307845C234B}" type="pres">
      <dgm:prSet presAssocID="{50A486CB-CF31-42A0-BF48-9FF0AC8BB5BF}" presName="negativeSpace" presStyleCnt="0"/>
      <dgm:spPr/>
    </dgm:pt>
    <dgm:pt modelId="{827A0BC5-1CBE-4B56-8E0D-0F399D3DEC7A}" type="pres">
      <dgm:prSet presAssocID="{50A486CB-CF31-42A0-BF48-9FF0AC8BB5B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D69FC1A-B673-4083-BAC6-FCDA976354EA}" srcId="{3131539E-7C8B-4FF7-8DD1-BC3C121893B1}" destId="{57D135C4-7792-41EB-9C27-8D181BC11F7F}" srcOrd="0" destOrd="0" parTransId="{EEE1B2A4-6048-4C55-A0E9-01E74859604E}" sibTransId="{C6EB9F69-D017-4C1D-8000-0A3AAB57625E}"/>
    <dgm:cxn modelId="{F4B5B16B-572A-44AA-9A6E-ABBEB65939FB}" srcId="{3131539E-7C8B-4FF7-8DD1-BC3C121893B1}" destId="{50A486CB-CF31-42A0-BF48-9FF0AC8BB5BF}" srcOrd="2" destOrd="0" parTransId="{1ED322EF-D56E-4910-B4ED-1C54E37A3A80}" sibTransId="{3A0D8132-901C-4F61-B4D0-84ED7D1BBE2A}"/>
    <dgm:cxn modelId="{50360F5A-1EF1-4672-AFD1-699C8D858E04}" type="presOf" srcId="{45455D15-F11A-4866-9470-436F26BF5C13}" destId="{37D4958D-4D6D-4F92-A1F7-B64EF5F5EA90}" srcOrd="1" destOrd="0" presId="urn:microsoft.com/office/officeart/2005/8/layout/list1#1"/>
    <dgm:cxn modelId="{32E15F90-A1B4-4019-AF06-0EF0D783AB75}" type="presOf" srcId="{50A486CB-CF31-42A0-BF48-9FF0AC8BB5BF}" destId="{551A5E04-5BDD-483F-B813-1BC2CA34EE6C}" srcOrd="1" destOrd="0" presId="urn:microsoft.com/office/officeart/2005/8/layout/list1#1"/>
    <dgm:cxn modelId="{65611E9E-9894-4BB1-9DCE-35F2731021F5}" type="presOf" srcId="{3131539E-7C8B-4FF7-8DD1-BC3C121893B1}" destId="{40D162AB-59E6-496C-927A-9F7959A14D6A}" srcOrd="0" destOrd="0" presId="urn:microsoft.com/office/officeart/2005/8/layout/list1#1"/>
    <dgm:cxn modelId="{0ADC9DB0-061F-40AB-9371-C3E1BFDE3110}" type="presOf" srcId="{45455D15-F11A-4866-9470-436F26BF5C13}" destId="{C378D6EA-3D45-4E57-9800-6A9D1123722F}" srcOrd="0" destOrd="0" presId="urn:microsoft.com/office/officeart/2005/8/layout/list1#1"/>
    <dgm:cxn modelId="{3AFCCAB2-6FAE-46AD-8FA5-B2E5AB8692C4}" type="presOf" srcId="{57D135C4-7792-41EB-9C27-8D181BC11F7F}" destId="{D1232429-4887-416E-8E9F-1763A8FDF6E0}" srcOrd="0" destOrd="0" presId="urn:microsoft.com/office/officeart/2005/8/layout/list1#1"/>
    <dgm:cxn modelId="{2ED4F2B4-86D5-4764-95C3-92469B2CBD0E}" srcId="{3131539E-7C8B-4FF7-8DD1-BC3C121893B1}" destId="{45455D15-F11A-4866-9470-436F26BF5C13}" srcOrd="1" destOrd="0" parTransId="{794C7050-4ECF-40BD-B058-E7A346D519E9}" sibTransId="{E30B271E-B45F-41DF-8ED7-E952B51A9266}"/>
    <dgm:cxn modelId="{9FBC7AD2-9AAA-4090-AA35-8190CED45BED}" type="presOf" srcId="{57D135C4-7792-41EB-9C27-8D181BC11F7F}" destId="{66CF0DDA-CA17-4615-9845-1BC9E5FCF939}" srcOrd="1" destOrd="0" presId="urn:microsoft.com/office/officeart/2005/8/layout/list1#1"/>
    <dgm:cxn modelId="{54B1D0E9-837E-4251-8FAB-CDDCD081D490}" type="presOf" srcId="{50A486CB-CF31-42A0-BF48-9FF0AC8BB5BF}" destId="{42A91C40-B41B-4527-BF2A-1A122DA2E4C5}" srcOrd="0" destOrd="0" presId="urn:microsoft.com/office/officeart/2005/8/layout/list1#1"/>
    <dgm:cxn modelId="{E56ECB3F-87F7-4E5C-B3E1-6D6F06E4FFCC}" type="presParOf" srcId="{40D162AB-59E6-496C-927A-9F7959A14D6A}" destId="{C3A0A46C-549D-4FF9-BE27-8BC52A7C3AC6}" srcOrd="0" destOrd="0" presId="urn:microsoft.com/office/officeart/2005/8/layout/list1#1"/>
    <dgm:cxn modelId="{E456A4CC-EB11-43A4-A111-163EE91EAED5}" type="presParOf" srcId="{C3A0A46C-549D-4FF9-BE27-8BC52A7C3AC6}" destId="{D1232429-4887-416E-8E9F-1763A8FDF6E0}" srcOrd="0" destOrd="0" presId="urn:microsoft.com/office/officeart/2005/8/layout/list1#1"/>
    <dgm:cxn modelId="{224C33E7-CBC8-4360-9FF4-04EE0DA1FD11}" type="presParOf" srcId="{C3A0A46C-549D-4FF9-BE27-8BC52A7C3AC6}" destId="{66CF0DDA-CA17-4615-9845-1BC9E5FCF939}" srcOrd="1" destOrd="0" presId="urn:microsoft.com/office/officeart/2005/8/layout/list1#1"/>
    <dgm:cxn modelId="{E2B56866-2CCD-4D59-9789-37424D3A69A2}" type="presParOf" srcId="{40D162AB-59E6-496C-927A-9F7959A14D6A}" destId="{A32DBF98-347A-4C61-9491-30D0D49D7A0D}" srcOrd="1" destOrd="0" presId="urn:microsoft.com/office/officeart/2005/8/layout/list1#1"/>
    <dgm:cxn modelId="{C855D782-2D8E-45FC-9AD7-4DA24351CDDC}" type="presParOf" srcId="{40D162AB-59E6-496C-927A-9F7959A14D6A}" destId="{22D019AB-A944-4A33-8022-B5BACCC2C049}" srcOrd="2" destOrd="0" presId="urn:microsoft.com/office/officeart/2005/8/layout/list1#1"/>
    <dgm:cxn modelId="{8236CD49-D720-4C57-86C2-77D5E3F0EE31}" type="presParOf" srcId="{40D162AB-59E6-496C-927A-9F7959A14D6A}" destId="{743C2545-82F0-42BD-A9FE-45365C650860}" srcOrd="3" destOrd="0" presId="urn:microsoft.com/office/officeart/2005/8/layout/list1#1"/>
    <dgm:cxn modelId="{40B45EA2-7677-4CAE-83BD-01E15AB60064}" type="presParOf" srcId="{40D162AB-59E6-496C-927A-9F7959A14D6A}" destId="{992EDE93-DB2D-4061-9FAD-F94DA08C82C4}" srcOrd="4" destOrd="0" presId="urn:microsoft.com/office/officeart/2005/8/layout/list1#1"/>
    <dgm:cxn modelId="{95493D70-B43B-4642-9007-89CD9377CB1F}" type="presParOf" srcId="{992EDE93-DB2D-4061-9FAD-F94DA08C82C4}" destId="{C378D6EA-3D45-4E57-9800-6A9D1123722F}" srcOrd="0" destOrd="0" presId="urn:microsoft.com/office/officeart/2005/8/layout/list1#1"/>
    <dgm:cxn modelId="{F8917F8D-26BD-46B3-BCFD-B9E34FDCB35C}" type="presParOf" srcId="{992EDE93-DB2D-4061-9FAD-F94DA08C82C4}" destId="{37D4958D-4D6D-4F92-A1F7-B64EF5F5EA90}" srcOrd="1" destOrd="0" presId="urn:microsoft.com/office/officeart/2005/8/layout/list1#1"/>
    <dgm:cxn modelId="{11C62E42-2B0E-4E5D-938C-C01BE1D26E97}" type="presParOf" srcId="{40D162AB-59E6-496C-927A-9F7959A14D6A}" destId="{CAD01413-3318-4FDB-BCDF-0F0D69B19B84}" srcOrd="5" destOrd="0" presId="urn:microsoft.com/office/officeart/2005/8/layout/list1#1"/>
    <dgm:cxn modelId="{DF2D62CF-8A65-4540-ACCD-962415F9DE68}" type="presParOf" srcId="{40D162AB-59E6-496C-927A-9F7959A14D6A}" destId="{F873D42D-6B46-4248-9D7C-6F7D4AEA08BC}" srcOrd="6" destOrd="0" presId="urn:microsoft.com/office/officeart/2005/8/layout/list1#1"/>
    <dgm:cxn modelId="{FAEBE4ED-A2BA-407B-B3BA-72D28924D769}" type="presParOf" srcId="{40D162AB-59E6-496C-927A-9F7959A14D6A}" destId="{FE9861AD-00DB-442B-997E-ADC7C90D759C}" srcOrd="7" destOrd="0" presId="urn:microsoft.com/office/officeart/2005/8/layout/list1#1"/>
    <dgm:cxn modelId="{E584F8F3-36A7-4F0D-BECC-E735098D8AE0}" type="presParOf" srcId="{40D162AB-59E6-496C-927A-9F7959A14D6A}" destId="{BEB9D651-D2F9-4024-BA08-922844A8DBBB}" srcOrd="8" destOrd="0" presId="urn:microsoft.com/office/officeart/2005/8/layout/list1#1"/>
    <dgm:cxn modelId="{E06CF2BB-A496-4259-B30C-6FECBCEF28C0}" type="presParOf" srcId="{BEB9D651-D2F9-4024-BA08-922844A8DBBB}" destId="{42A91C40-B41B-4527-BF2A-1A122DA2E4C5}" srcOrd="0" destOrd="0" presId="urn:microsoft.com/office/officeart/2005/8/layout/list1#1"/>
    <dgm:cxn modelId="{824CDDBE-8953-4ADD-8FB0-80D530E0F36A}" type="presParOf" srcId="{BEB9D651-D2F9-4024-BA08-922844A8DBBB}" destId="{551A5E04-5BDD-483F-B813-1BC2CA34EE6C}" srcOrd="1" destOrd="0" presId="urn:microsoft.com/office/officeart/2005/8/layout/list1#1"/>
    <dgm:cxn modelId="{2819B6D8-A452-42D5-94B6-E426380C76B8}" type="presParOf" srcId="{40D162AB-59E6-496C-927A-9F7959A14D6A}" destId="{AE5CA29B-4DE9-4C1F-9A5C-F307845C234B}" srcOrd="9" destOrd="0" presId="urn:microsoft.com/office/officeart/2005/8/layout/list1#1"/>
    <dgm:cxn modelId="{158615D5-2C95-4CDB-B40E-244171AA5192}" type="presParOf" srcId="{40D162AB-59E6-496C-927A-9F7959A14D6A}" destId="{827A0BC5-1CBE-4B56-8E0D-0F399D3DEC7A}" srcOrd="10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6902450" cy="2440940"/>
        <a:chOff x="0" y="0"/>
        <a:chExt cx="6902450" cy="2440940"/>
      </a:xfrm>
    </dsp:grpSpPr>
    <dsp:sp modelId="{42AD336E-F432-46BA-B9FA-C9FD6237B212}">
      <dsp:nvSpPr>
        <dsp:cNvPr id="3" name="Rounded Rectangle 2"/>
        <dsp:cNvSpPr/>
      </dsp:nvSpPr>
      <dsp:spPr bwMode="white">
        <a:xfrm>
          <a:off x="313047" y="0"/>
          <a:ext cx="1653026" cy="605812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30480" tIns="20320" rIns="30480" bIns="2032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dirty="0"/>
            <a:t>Reducing </a:t>
          </a:r>
          <a:r>
            <a:rPr lang="en-US" sz="1600" b="1" u="sng" dirty="0"/>
            <a:t>morbidity</a:t>
          </a:r>
          <a:br>
            <a:rPr lang="en-US" sz="1600" b="1" u="sng" dirty="0"/>
          </a:br>
          <a:endParaRPr lang="el-GR" sz="1600" b="1" dirty="0"/>
        </a:p>
      </dsp:txBody>
      <dsp:txXfrm>
        <a:off x="313047" y="0"/>
        <a:ext cx="1653026" cy="605812"/>
      </dsp:txXfrm>
    </dsp:sp>
    <dsp:sp modelId="{B16BDB3E-EEAA-4FD5-B7E9-8E14D5157543}">
      <dsp:nvSpPr>
        <dsp:cNvPr id="5" name="Freeform 4"/>
        <dsp:cNvSpPr/>
      </dsp:nvSpPr>
      <dsp:spPr bwMode="white">
        <a:xfrm>
          <a:off x="478349" y="605812"/>
          <a:ext cx="165303" cy="585534"/>
        </a:xfrm>
        <a:custGeom>
          <a:avLst/>
          <a:gdLst/>
          <a:ahLst/>
          <a:cxnLst/>
          <a:pathLst>
            <a:path w="260" h="922">
              <a:moveTo>
                <a:pt x="0" y="0"/>
              </a:moveTo>
              <a:lnTo>
                <a:pt x="0" y="922"/>
              </a:lnTo>
              <a:lnTo>
                <a:pt x="260" y="922"/>
              </a:lnTo>
            </a:path>
          </a:pathLst>
        </a:custGeom>
      </dsp:spPr>
      <dsp:style>
        <a:lnRef idx="2">
          <a:schemeClr val="accent2"/>
        </a:lnRef>
        <a:fillRef idx="0">
          <a:schemeClr val="accent3">
            <a:tint val="90000"/>
          </a:schemeClr>
        </a:fillRef>
        <a:effectRef idx="0">
          <a:scrgbClr r="0" g="0" b="0"/>
        </a:effectRef>
        <a:fontRef idx="minor"/>
      </dsp:style>
      <dsp:txXfrm>
        <a:off x="478349" y="605812"/>
        <a:ext cx="165303" cy="585534"/>
      </dsp:txXfrm>
    </dsp:sp>
    <dsp:sp modelId="{478E692E-C973-484B-B347-B2C98E43280E}">
      <dsp:nvSpPr>
        <dsp:cNvPr id="6" name="Rounded Rectangle 5"/>
        <dsp:cNvSpPr/>
      </dsp:nvSpPr>
      <dsp:spPr bwMode="white">
        <a:xfrm>
          <a:off x="643652" y="782384"/>
          <a:ext cx="1784887" cy="817924"/>
        </a:xfrm>
        <a:prstGeom prst="roundRect">
          <a:avLst>
            <a:gd name="adj" fmla="val 10000"/>
          </a:avLst>
        </a:prstGeom>
      </dsp:spPr>
      <dsp:style>
        <a:lnRef idx="2">
          <a:schemeClr val="accent2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26670" tIns="17780" rIns="26670" bIns="177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dirty="0">
              <a:solidFill>
                <a:schemeClr val="dk1"/>
              </a:solidFill>
            </a:rPr>
            <a:t>Active</a:t>
          </a:r>
          <a:r>
            <a:rPr lang="en-US" sz="1400" dirty="0">
              <a:solidFill>
                <a:schemeClr val="dk1"/>
              </a:solidFill>
            </a:rPr>
            <a:t> </a:t>
          </a:r>
          <a:r>
            <a:rPr lang="en-US" sz="1400" b="1" dirty="0">
              <a:solidFill>
                <a:schemeClr val="dk1"/>
              </a:solidFill>
            </a:rPr>
            <a:t>monitoring</a:t>
          </a:r>
          <a:r>
            <a:rPr lang="en-US" sz="1400" dirty="0">
              <a:solidFill>
                <a:schemeClr val="dk1"/>
              </a:solidFill>
            </a:rPr>
            <a:t> </a:t>
          </a:r>
          <a:br>
            <a:rPr lang="en-US" sz="1400" dirty="0">
              <a:solidFill>
                <a:schemeClr val="dk1"/>
              </a:solidFill>
            </a:rPr>
          </a:br>
          <a:r>
            <a:rPr lang="en-US" sz="1400" dirty="0">
              <a:solidFill>
                <a:schemeClr val="dk1"/>
              </a:solidFill>
            </a:rPr>
            <a:t>of vital, behavioral </a:t>
          </a:r>
          <a:br>
            <a:rPr lang="en-US" sz="1400" dirty="0">
              <a:solidFill>
                <a:schemeClr val="dk1"/>
              </a:solidFill>
            </a:rPr>
          </a:br>
          <a:r>
            <a:rPr lang="en-US" sz="1400" dirty="0">
              <a:solidFill>
                <a:schemeClr val="dk1"/>
              </a:solidFill>
            </a:rPr>
            <a:t>and environmental parameters</a:t>
          </a:r>
          <a:endParaRPr lang="el-GR" sz="1400" dirty="0">
            <a:solidFill>
              <a:schemeClr val="dk1"/>
            </a:solidFill>
          </a:endParaRPr>
        </a:p>
      </dsp:txBody>
      <dsp:txXfrm>
        <a:off x="643652" y="782384"/>
        <a:ext cx="1784887" cy="817924"/>
      </dsp:txXfrm>
    </dsp:sp>
    <dsp:sp modelId="{DDBB084B-9BFF-4D41-9DB8-F94D0DBCA1EB}">
      <dsp:nvSpPr>
        <dsp:cNvPr id="7" name="Freeform 6"/>
        <dsp:cNvSpPr/>
      </dsp:nvSpPr>
      <dsp:spPr bwMode="white">
        <a:xfrm>
          <a:off x="478349" y="605812"/>
          <a:ext cx="165303" cy="1424248"/>
        </a:xfrm>
        <a:custGeom>
          <a:avLst/>
          <a:gdLst/>
          <a:ahLst/>
          <a:cxnLst/>
          <a:pathLst>
            <a:path w="260" h="2243">
              <a:moveTo>
                <a:pt x="0" y="0"/>
              </a:moveTo>
              <a:lnTo>
                <a:pt x="0" y="2243"/>
              </a:lnTo>
              <a:lnTo>
                <a:pt x="260" y="2243"/>
              </a:lnTo>
            </a:path>
          </a:pathLst>
        </a:custGeom>
      </dsp:spPr>
      <dsp:style>
        <a:lnRef idx="2">
          <a:schemeClr val="accent2"/>
        </a:lnRef>
        <a:fillRef idx="0">
          <a:schemeClr val="accent3">
            <a:tint val="90000"/>
          </a:schemeClr>
        </a:fillRef>
        <a:effectRef idx="0">
          <a:scrgbClr r="0" g="0" b="0"/>
        </a:effectRef>
        <a:fontRef idx="minor"/>
      </dsp:style>
      <dsp:txXfrm>
        <a:off x="478349" y="605812"/>
        <a:ext cx="165303" cy="1424248"/>
      </dsp:txXfrm>
    </dsp:sp>
    <dsp:sp modelId="{A56E6D4E-8B19-4686-901D-CF7915226B77}">
      <dsp:nvSpPr>
        <dsp:cNvPr id="8" name="Rounded Rectangle 7"/>
        <dsp:cNvSpPr/>
      </dsp:nvSpPr>
      <dsp:spPr bwMode="white">
        <a:xfrm>
          <a:off x="643652" y="1776881"/>
          <a:ext cx="1784887" cy="506359"/>
        </a:xfrm>
        <a:prstGeom prst="roundRect">
          <a:avLst>
            <a:gd name="adj" fmla="val 10000"/>
          </a:avLst>
        </a:prstGeom>
      </dsp:spPr>
      <dsp:style>
        <a:lnRef idx="2">
          <a:schemeClr val="accent3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vert="horz" wrap="square" lIns="26670" tIns="17780" rIns="26670" bIns="177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dirty="0">
              <a:solidFill>
                <a:schemeClr val="dk1"/>
              </a:solidFill>
            </a:rPr>
            <a:t>Integrated,  Preventive Care</a:t>
          </a:r>
          <a:endParaRPr lang="el-GR" sz="1400" b="1" dirty="0">
            <a:solidFill>
              <a:schemeClr val="dk1"/>
            </a:solidFill>
          </a:endParaRPr>
        </a:p>
      </dsp:txBody>
      <dsp:txXfrm>
        <a:off x="643652" y="1776881"/>
        <a:ext cx="1784887" cy="506359"/>
      </dsp:txXfrm>
    </dsp:sp>
    <dsp:sp modelId="{7A11A0F1-C12D-4F56-AC82-A22F69F28BB1}">
      <dsp:nvSpPr>
        <dsp:cNvPr id="9" name="Rounded Rectangle 8"/>
        <dsp:cNvSpPr/>
      </dsp:nvSpPr>
      <dsp:spPr bwMode="white">
        <a:xfrm>
          <a:off x="2458565" y="0"/>
          <a:ext cx="1615592" cy="608242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3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30480" tIns="20320" rIns="30480" bIns="2032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dirty="0"/>
            <a:t>Improving </a:t>
          </a:r>
          <a:r>
            <a:rPr lang="en-US" sz="1600" b="1" u="sng" dirty="0"/>
            <a:t>quality of life</a:t>
          </a:r>
          <a:r>
            <a:rPr lang="en-US" sz="1600" b="1" dirty="0"/>
            <a:t> </a:t>
          </a:r>
          <a:endParaRPr lang="el-GR" sz="1600" b="1" dirty="0"/>
        </a:p>
      </dsp:txBody>
      <dsp:txXfrm>
        <a:off x="2458565" y="0"/>
        <a:ext cx="1615592" cy="608242"/>
      </dsp:txXfrm>
    </dsp:sp>
    <dsp:sp modelId="{23A4944D-B497-47DE-A32E-45C1591426E3}">
      <dsp:nvSpPr>
        <dsp:cNvPr id="11" name="Freeform 10"/>
        <dsp:cNvSpPr/>
      </dsp:nvSpPr>
      <dsp:spPr bwMode="white">
        <a:xfrm>
          <a:off x="2620124" y="608242"/>
          <a:ext cx="161559" cy="585647"/>
        </a:xfrm>
        <a:custGeom>
          <a:avLst/>
          <a:gdLst/>
          <a:ahLst/>
          <a:cxnLst/>
          <a:pathLst>
            <a:path w="254" h="922">
              <a:moveTo>
                <a:pt x="0" y="0"/>
              </a:moveTo>
              <a:lnTo>
                <a:pt x="0" y="922"/>
              </a:lnTo>
              <a:lnTo>
                <a:pt x="254" y="922"/>
              </a:lnTo>
            </a:path>
          </a:pathLst>
        </a:custGeom>
      </dsp:spPr>
      <dsp:style>
        <a:lnRef idx="2">
          <a:schemeClr val="accent2"/>
        </a:lnRef>
        <a:fillRef idx="0">
          <a:schemeClr val="accent3">
            <a:tint val="90000"/>
          </a:schemeClr>
        </a:fillRef>
        <a:effectRef idx="0">
          <a:scrgbClr r="0" g="0" b="0"/>
        </a:effectRef>
        <a:fontRef idx="minor"/>
      </dsp:style>
      <dsp:txXfrm>
        <a:off x="2620124" y="608242"/>
        <a:ext cx="161559" cy="585647"/>
      </dsp:txXfrm>
    </dsp:sp>
    <dsp:sp modelId="{6DE4D2C5-CF06-41EA-9C9E-900542523C6B}">
      <dsp:nvSpPr>
        <dsp:cNvPr id="12" name="Rounded Rectangle 11"/>
        <dsp:cNvSpPr/>
      </dsp:nvSpPr>
      <dsp:spPr bwMode="white">
        <a:xfrm>
          <a:off x="2781683" y="784814"/>
          <a:ext cx="1784887" cy="818150"/>
        </a:xfrm>
        <a:prstGeom prst="roundRect">
          <a:avLst>
            <a:gd name="adj" fmla="val 10000"/>
          </a:avLst>
        </a:prstGeom>
      </dsp:spPr>
      <dsp:style>
        <a:lnRef idx="2">
          <a:schemeClr val="accent4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26670" tIns="17780" rIns="26670" bIns="177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dirty="0">
              <a:solidFill>
                <a:schemeClr val="dk1"/>
              </a:solidFill>
            </a:rPr>
            <a:t>Active</a:t>
          </a:r>
          <a:r>
            <a:rPr lang="en-US" sz="1400" dirty="0">
              <a:solidFill>
                <a:schemeClr val="dk1"/>
              </a:solidFill>
            </a:rPr>
            <a:t> </a:t>
          </a:r>
          <a:r>
            <a:rPr lang="en-US" sz="1400" b="1" dirty="0">
              <a:solidFill>
                <a:schemeClr val="dk1"/>
              </a:solidFill>
            </a:rPr>
            <a:t>prevention</a:t>
          </a:r>
          <a:r>
            <a:rPr lang="en-US" sz="1400" dirty="0">
              <a:solidFill>
                <a:schemeClr val="dk1"/>
              </a:solidFill>
            </a:rPr>
            <a:t> through proactive lifestyle and </a:t>
          </a:r>
          <a:br>
            <a:rPr lang="en-US" sz="1400" dirty="0">
              <a:solidFill>
                <a:schemeClr val="dk1"/>
              </a:solidFill>
            </a:rPr>
          </a:br>
          <a:r>
            <a:rPr lang="en-US" sz="1400" dirty="0">
              <a:solidFill>
                <a:schemeClr val="dk1"/>
              </a:solidFill>
            </a:rPr>
            <a:t>wellbeing activities</a:t>
          </a:r>
          <a:endParaRPr lang="el-GR" sz="1400" dirty="0">
            <a:solidFill>
              <a:schemeClr val="dk1"/>
            </a:solidFill>
          </a:endParaRPr>
        </a:p>
      </dsp:txBody>
      <dsp:txXfrm>
        <a:off x="2781683" y="784814"/>
        <a:ext cx="1784887" cy="818150"/>
      </dsp:txXfrm>
    </dsp:sp>
    <dsp:sp modelId="{BC6828BD-63C5-4D0A-8E98-A97B19834D0B}">
      <dsp:nvSpPr>
        <dsp:cNvPr id="13" name="Freeform 12"/>
        <dsp:cNvSpPr/>
      </dsp:nvSpPr>
      <dsp:spPr bwMode="white">
        <a:xfrm>
          <a:off x="2620124" y="608242"/>
          <a:ext cx="161559" cy="1422963"/>
        </a:xfrm>
        <a:custGeom>
          <a:avLst/>
          <a:gdLst/>
          <a:ahLst/>
          <a:cxnLst/>
          <a:pathLst>
            <a:path w="254" h="2241">
              <a:moveTo>
                <a:pt x="0" y="0"/>
              </a:moveTo>
              <a:lnTo>
                <a:pt x="0" y="2241"/>
              </a:lnTo>
              <a:lnTo>
                <a:pt x="254" y="2241"/>
              </a:lnTo>
            </a:path>
          </a:pathLst>
        </a:custGeom>
      </dsp:spPr>
      <dsp:style>
        <a:lnRef idx="2">
          <a:schemeClr val="accent2"/>
        </a:lnRef>
        <a:fillRef idx="0">
          <a:schemeClr val="accent3">
            <a:tint val="90000"/>
          </a:schemeClr>
        </a:fillRef>
        <a:effectRef idx="0">
          <a:scrgbClr r="0" g="0" b="0"/>
        </a:effectRef>
        <a:fontRef idx="minor"/>
      </dsp:style>
      <dsp:txXfrm>
        <a:off x="2620124" y="608242"/>
        <a:ext cx="161559" cy="1422963"/>
      </dsp:txXfrm>
    </dsp:sp>
    <dsp:sp modelId="{B128D936-5249-404D-8C31-D74EE8E414C1}">
      <dsp:nvSpPr>
        <dsp:cNvPr id="14" name="Rounded Rectangle 13"/>
        <dsp:cNvSpPr/>
      </dsp:nvSpPr>
      <dsp:spPr bwMode="white">
        <a:xfrm>
          <a:off x="2781683" y="1779536"/>
          <a:ext cx="1784887" cy="503336"/>
        </a:xfrm>
        <a:prstGeom prst="roundRect">
          <a:avLst>
            <a:gd name="adj" fmla="val 10000"/>
          </a:avLst>
        </a:prstGeom>
      </dsp:spPr>
      <dsp:style>
        <a:lnRef idx="2">
          <a:schemeClr val="accent5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lIns="26670" tIns="17780" rIns="26670" bIns="177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dirty="0">
              <a:solidFill>
                <a:schemeClr val="dk1"/>
              </a:solidFill>
            </a:rPr>
            <a:t>Support at home</a:t>
          </a:r>
          <a:endParaRPr lang="el-GR" sz="1400" b="1" dirty="0">
            <a:solidFill>
              <a:schemeClr val="dk1"/>
            </a:solidFill>
          </a:endParaRPr>
        </a:p>
      </dsp:txBody>
      <dsp:txXfrm>
        <a:off x="2781683" y="1779536"/>
        <a:ext cx="1784887" cy="503336"/>
      </dsp:txXfrm>
    </dsp:sp>
    <dsp:sp modelId="{C44F1B43-4F83-400A-AB5C-753B98471C5F}">
      <dsp:nvSpPr>
        <dsp:cNvPr id="15" name="Rounded Rectangle 14"/>
        <dsp:cNvSpPr/>
      </dsp:nvSpPr>
      <dsp:spPr bwMode="white">
        <a:xfrm>
          <a:off x="4562833" y="0"/>
          <a:ext cx="1784410" cy="675219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4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30480" tIns="20320" rIns="30480" bIns="2032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600"/>
            <a:t>Cost Effective Care adoptable by NHS and people </a:t>
          </a:r>
        </a:p>
      </dsp:txBody>
      <dsp:txXfrm>
        <a:off x="4562833" y="0"/>
        <a:ext cx="1784410" cy="675219"/>
      </dsp:txXfrm>
    </dsp:sp>
    <dsp:sp modelId="{35E02A34-C46C-468D-95E6-CE16D5A0EE02}">
      <dsp:nvSpPr>
        <dsp:cNvPr id="17" name="Freeform 16"/>
        <dsp:cNvSpPr/>
      </dsp:nvSpPr>
      <dsp:spPr bwMode="white">
        <a:xfrm>
          <a:off x="4741274" y="675219"/>
          <a:ext cx="178441" cy="529716"/>
        </a:xfrm>
        <a:custGeom>
          <a:avLst/>
          <a:gdLst/>
          <a:ahLst/>
          <a:cxnLst/>
          <a:pathLst>
            <a:path w="281" h="834">
              <a:moveTo>
                <a:pt x="0" y="0"/>
              </a:moveTo>
              <a:lnTo>
                <a:pt x="0" y="834"/>
              </a:lnTo>
              <a:lnTo>
                <a:pt x="281" y="834"/>
              </a:lnTo>
            </a:path>
          </a:pathLst>
        </a:custGeom>
      </dsp:spPr>
      <dsp:style>
        <a:lnRef idx="2">
          <a:schemeClr val="accent2"/>
        </a:lnRef>
        <a:fillRef idx="0">
          <a:schemeClr val="accent3">
            <a:tint val="90000"/>
          </a:schemeClr>
        </a:fillRef>
        <a:effectRef idx="0">
          <a:scrgbClr r="0" g="0" b="0"/>
        </a:effectRef>
        <a:fontRef idx="minor"/>
      </dsp:style>
      <dsp:txXfrm>
        <a:off x="4741274" y="675219"/>
        <a:ext cx="178441" cy="529716"/>
      </dsp:txXfrm>
    </dsp:sp>
    <dsp:sp modelId="{0E4E66D2-F322-4510-A7D3-8AFE37F729E0}">
      <dsp:nvSpPr>
        <dsp:cNvPr id="18" name="Rounded Rectangle 17"/>
        <dsp:cNvSpPr/>
      </dsp:nvSpPr>
      <dsp:spPr bwMode="white">
        <a:xfrm>
          <a:off x="4919715" y="851791"/>
          <a:ext cx="1647381" cy="706288"/>
        </a:xfrm>
        <a:prstGeom prst="roundRect">
          <a:avLst>
            <a:gd name="adj" fmla="val 10000"/>
          </a:avLst>
        </a:prstGeom>
      </dsp:spPr>
      <dsp:style>
        <a:lnRef idx="2">
          <a:schemeClr val="accent6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vert="horz" wrap="square" lIns="26670" tIns="17780" rIns="26670" bIns="177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400" b="1">
              <a:solidFill>
                <a:schemeClr val="dk1"/>
              </a:solidFill>
            </a:rPr>
            <a:t>ICER above </a:t>
          </a:r>
          <a:r>
            <a:rPr lang="en-US" sz="1400">
              <a:solidFill>
                <a:schemeClr val="dk1"/>
              </a:solidFill>
            </a:rPr>
            <a:t>C/E plane using the MAFEIP model</a:t>
          </a:r>
          <a:endParaRPr>
            <a:solidFill>
              <a:schemeClr val="dk1"/>
            </a:solidFill>
          </a:endParaRPr>
        </a:p>
      </dsp:txBody>
      <dsp:txXfrm>
        <a:off x="4919715" y="851791"/>
        <a:ext cx="1647381" cy="706288"/>
      </dsp:txXfrm>
    </dsp:sp>
    <dsp:sp modelId="{870C49C7-63A7-45B2-99A0-8C642DEF930D}">
      <dsp:nvSpPr>
        <dsp:cNvPr id="19" name="Freeform 18"/>
        <dsp:cNvSpPr/>
      </dsp:nvSpPr>
      <dsp:spPr bwMode="white">
        <a:xfrm>
          <a:off x="4741274" y="675219"/>
          <a:ext cx="178441" cy="1412577"/>
        </a:xfrm>
        <a:custGeom>
          <a:avLst/>
          <a:gdLst/>
          <a:ahLst/>
          <a:cxnLst/>
          <a:pathLst>
            <a:path w="281" h="2225">
              <a:moveTo>
                <a:pt x="0" y="0"/>
              </a:moveTo>
              <a:lnTo>
                <a:pt x="0" y="2225"/>
              </a:lnTo>
              <a:lnTo>
                <a:pt x="281" y="2225"/>
              </a:lnTo>
            </a:path>
          </a:pathLst>
        </a:custGeom>
      </dsp:spPr>
      <dsp:style>
        <a:lnRef idx="2">
          <a:schemeClr val="accent2"/>
        </a:lnRef>
        <a:fillRef idx="0">
          <a:schemeClr val="accent3">
            <a:tint val="90000"/>
          </a:schemeClr>
        </a:fillRef>
        <a:effectRef idx="0">
          <a:scrgbClr r="0" g="0" b="0"/>
        </a:effectRef>
        <a:fontRef idx="minor"/>
      </dsp:style>
      <dsp:txXfrm>
        <a:off x="4741274" y="675219"/>
        <a:ext cx="178441" cy="1412577"/>
      </dsp:txXfrm>
    </dsp:sp>
    <dsp:sp modelId="{D3974C55-2645-49E4-8F08-4CC5A5CC1C38}">
      <dsp:nvSpPr>
        <dsp:cNvPr id="20" name="Rounded Rectangle 19"/>
        <dsp:cNvSpPr/>
      </dsp:nvSpPr>
      <dsp:spPr bwMode="white">
        <a:xfrm>
          <a:off x="4919715" y="1734652"/>
          <a:ext cx="1669689" cy="706288"/>
        </a:xfrm>
        <a:prstGeom prst="roundRect">
          <a:avLst>
            <a:gd name="adj" fmla="val 10000"/>
          </a:avLst>
        </a:prstGeom>
      </dsp:spPr>
      <dsp:style>
        <a:lnRef idx="2">
          <a:schemeClr val="accent2"/>
        </a:lnRef>
        <a:fillRef idx="1">
          <a:schemeClr val="lt1">
            <a:alpha val="90000"/>
          </a:schemeClr>
        </a:fillRef>
        <a:effectRef idx="0">
          <a:scrgbClr r="0" g="0" b="0"/>
        </a:effectRef>
        <a:fontRef idx="minor"/>
      </dsp:style>
      <dsp:txBody>
        <a:bodyPr vert="horz" wrap="square" lIns="26670" tIns="17780" rIns="26670" bIns="177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400" b="1">
              <a:solidFill>
                <a:schemeClr val="dk1"/>
              </a:solidFill>
            </a:rPr>
            <a:t>Willingness to Pay</a:t>
          </a:r>
          <a:r>
            <a:rPr lang="en-US" sz="1400">
              <a:solidFill>
                <a:schemeClr val="dk1"/>
              </a:solidFill>
            </a:rPr>
            <a:t> study to assess service market price</a:t>
          </a:r>
          <a:endParaRPr>
            <a:solidFill>
              <a:schemeClr val="dk1"/>
            </a:solidFill>
          </a:endParaRPr>
        </a:p>
      </dsp:txBody>
      <dsp:txXfrm>
        <a:off x="4919715" y="1734652"/>
        <a:ext cx="1669689" cy="706288"/>
      </dsp:txXfrm>
    </dsp:sp>
    <dsp:sp modelId="{B6A203A4-0EC6-44C5-8616-099264998368}">
      <dsp:nvSpPr>
        <dsp:cNvPr id="4" name="Rounded Rectangle 3" hidden="1"/>
        <dsp:cNvSpPr/>
      </dsp:nvSpPr>
      <dsp:spPr>
        <a:xfrm>
          <a:off x="313047" y="0"/>
          <a:ext cx="330605" cy="605812"/>
        </a:xfrm>
        <a:prstGeom prst="roundRect">
          <a:avLst>
            <a:gd name="adj" fmla="val 10000"/>
          </a:avLst>
        </a:prstGeom>
      </dsp:spPr>
      <dsp:txXfrm>
        <a:off x="313047" y="0"/>
        <a:ext cx="330605" cy="605812"/>
      </dsp:txXfrm>
    </dsp:sp>
    <dsp:sp modelId="{2F95EC71-4E18-4697-B08B-1F59C531F26C}">
      <dsp:nvSpPr>
        <dsp:cNvPr id="10" name="Rounded Rectangle 9" hidden="1"/>
        <dsp:cNvSpPr/>
      </dsp:nvSpPr>
      <dsp:spPr>
        <a:xfrm>
          <a:off x="2458565" y="0"/>
          <a:ext cx="323118" cy="608242"/>
        </a:xfrm>
        <a:prstGeom prst="roundRect">
          <a:avLst>
            <a:gd name="adj" fmla="val 10000"/>
          </a:avLst>
        </a:prstGeom>
      </dsp:spPr>
      <dsp:txXfrm>
        <a:off x="2458565" y="0"/>
        <a:ext cx="323118" cy="608242"/>
      </dsp:txXfrm>
    </dsp:sp>
    <dsp:sp modelId="{25E38E5F-E47D-4F5D-8243-EEAFA141AE57}">
      <dsp:nvSpPr>
        <dsp:cNvPr id="16" name="Rounded Rectangle 15" hidden="1"/>
        <dsp:cNvSpPr/>
      </dsp:nvSpPr>
      <dsp:spPr>
        <a:xfrm>
          <a:off x="4562833" y="0"/>
          <a:ext cx="356882" cy="675219"/>
        </a:xfrm>
        <a:prstGeom prst="roundRect">
          <a:avLst>
            <a:gd name="adj" fmla="val 10000"/>
          </a:avLst>
        </a:prstGeom>
      </dsp:spPr>
      <dsp:txXfrm>
        <a:off x="4562833" y="0"/>
        <a:ext cx="356882" cy="6752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6838701" cy="657893"/>
        <a:chOff x="0" y="0"/>
        <a:chExt cx="6838701" cy="657893"/>
      </a:xfrm>
    </dsp:grpSpPr>
    <dsp:sp modelId="{9DA41D21-815B-4AD8-AFF8-DA63EABAEE86}">
      <dsp:nvSpPr>
        <dsp:cNvPr id="3" name="Pentagon 2"/>
        <dsp:cNvSpPr/>
      </dsp:nvSpPr>
      <dsp:spPr bwMode="white">
        <a:xfrm>
          <a:off x="0" y="0"/>
          <a:ext cx="2630270" cy="657893"/>
        </a:xfrm>
        <a:prstGeom prst="homePlate">
          <a:avLst/>
        </a:prstGeom>
        <a:sp3d prstMaterial="dkEdge">
          <a:bevelT w="8200" h="38100"/>
        </a:sp3d>
      </dsp:spPr>
      <dsp:style>
        <a:lnRef idx="0">
          <a:schemeClr val="lt1"/>
        </a:lnRef>
        <a:fillRef idx="2">
          <a:schemeClr val="accent2"/>
        </a:fillRef>
        <a:effectRef idx="1">
          <a:scrgbClr r="0" g="0" b="0"/>
        </a:effectRef>
        <a:fontRef idx="minor">
          <a:schemeClr val="dk1"/>
        </a:fontRef>
      </dsp:style>
      <dsp:txBody>
        <a:bodyPr lIns="106680" tIns="53340" rIns="26670" bIns="5334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2000" dirty="0"/>
            <a:t>5</a:t>
          </a:r>
          <a:r>
            <a:rPr lang="el-GR" sz="2000" dirty="0"/>
            <a:t> </a:t>
          </a:r>
          <a:r>
            <a:rPr lang="en-US" sz="2000" dirty="0"/>
            <a:t> countries</a:t>
          </a:r>
          <a:endParaRPr lang="el-GR" sz="2000" dirty="0"/>
        </a:p>
      </dsp:txBody>
      <dsp:txXfrm>
        <a:off x="0" y="0"/>
        <a:ext cx="2630270" cy="657893"/>
      </dsp:txXfrm>
    </dsp:sp>
    <dsp:sp modelId="{9882E4DB-3FA1-4EF0-AF7E-B059E1B9DCFC}">
      <dsp:nvSpPr>
        <dsp:cNvPr id="4" name="Chevron 3"/>
        <dsp:cNvSpPr/>
      </dsp:nvSpPr>
      <dsp:spPr bwMode="white">
        <a:xfrm>
          <a:off x="2104216" y="0"/>
          <a:ext cx="2630270" cy="657893"/>
        </a:xfrm>
        <a:prstGeom prst="chevron">
          <a:avLst/>
        </a:prstGeom>
        <a:sp3d prstMaterial="dkEdge">
          <a:bevelT w="8200" h="38100"/>
        </a:sp3d>
      </dsp:spPr>
      <dsp:style>
        <a:lnRef idx="0">
          <a:schemeClr val="lt1"/>
        </a:lnRef>
        <a:fillRef idx="2">
          <a:schemeClr val="accent3"/>
        </a:fillRef>
        <a:effectRef idx="1">
          <a:scrgbClr r="0" g="0" b="0"/>
        </a:effectRef>
        <a:fontRef idx="minor">
          <a:schemeClr val="dk1"/>
        </a:fontRef>
      </dsp:style>
      <dsp:txBody>
        <a:bodyPr lIns="80010" tIns="53340" rIns="26670" bIns="5334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l-GR" sz="2000" dirty="0"/>
            <a:t>5 </a:t>
          </a:r>
          <a:r>
            <a:rPr lang="en-US" sz="2000" dirty="0"/>
            <a:t>years</a:t>
          </a:r>
          <a:endParaRPr lang="el-GR" sz="2000" dirty="0"/>
        </a:p>
      </dsp:txBody>
      <dsp:txXfrm>
        <a:off x="2104216" y="0"/>
        <a:ext cx="2630270" cy="657893"/>
      </dsp:txXfrm>
    </dsp:sp>
    <dsp:sp modelId="{06362C5A-559F-40FA-BA6F-ED8B0D9AA422}">
      <dsp:nvSpPr>
        <dsp:cNvPr id="5" name="Chevron 4"/>
        <dsp:cNvSpPr/>
      </dsp:nvSpPr>
      <dsp:spPr bwMode="white">
        <a:xfrm>
          <a:off x="4208431" y="0"/>
          <a:ext cx="2630270" cy="657893"/>
        </a:xfrm>
        <a:prstGeom prst="chevron">
          <a:avLst/>
        </a:prstGeom>
        <a:sp3d prstMaterial="dkEdge">
          <a:bevelT w="8200" h="38100"/>
        </a:sp3d>
      </dsp:spPr>
      <dsp:style>
        <a:lnRef idx="0">
          <a:schemeClr val="lt1"/>
        </a:lnRef>
        <a:fillRef idx="2">
          <a:schemeClr val="accent4"/>
        </a:fillRef>
        <a:effectRef idx="1">
          <a:scrgbClr r="0" g="0" b="0"/>
        </a:effectRef>
        <a:fontRef idx="minor">
          <a:schemeClr val="dk1"/>
        </a:fontRef>
      </dsp:style>
      <dsp:txBody>
        <a:bodyPr lIns="80010" tIns="53340" rIns="26670" bIns="5334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000" dirty="0"/>
            <a:t>&gt; 4000</a:t>
          </a:r>
          <a:br>
            <a:rPr lang="en-US" sz="2000" dirty="0"/>
          </a:br>
          <a:r>
            <a:rPr lang="en-US" sz="2000" dirty="0"/>
            <a:t>EU citizens</a:t>
          </a:r>
          <a:endParaRPr lang="el-GR" sz="2000" dirty="0"/>
        </a:p>
      </dsp:txBody>
      <dsp:txXfrm>
        <a:off x="4208431" y="0"/>
        <a:ext cx="2630270" cy="6578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5174458" cy="1166770"/>
        <a:chOff x="0" y="0"/>
        <a:chExt cx="5174458" cy="1166770"/>
      </a:xfrm>
    </dsp:grpSpPr>
    <dsp:sp modelId="{22D019AB-A944-4A33-8022-B5BACCC2C049}">
      <dsp:nvSpPr>
        <dsp:cNvPr id="5" name="Rectangles 4"/>
        <dsp:cNvSpPr/>
      </dsp:nvSpPr>
      <dsp:spPr bwMode="white">
        <a:xfrm>
          <a:off x="0" y="178745"/>
          <a:ext cx="5174458" cy="201600"/>
        </a:xfrm>
        <a:prstGeom prst="rect">
          <a:avLst/>
        </a:prstGeom>
      </dsp:spPr>
      <dsp:style>
        <a:lnRef idx="2">
          <a:schemeClr val="accent1"/>
        </a:lnRef>
        <a:fillRef idx="1">
          <a:schemeClr val="accent1">
            <a:alpha val="90000"/>
            <a:tint val="40000"/>
          </a:schemeClr>
        </a:fillRef>
        <a:effectRef idx="0">
          <a:scrgbClr r="0" g="0" b="0"/>
        </a:effectRef>
        <a:fontRef idx="minor"/>
      </dsp:style>
      <dsp:txBody>
        <a:bodyPr lIns="401595" tIns="166624" rIns="401595" bIns="56896" anchor="t"/>
        <a:lstStyle>
          <a:lvl1pPr algn="l">
            <a:defRPr sz="800"/>
          </a:lvl1pPr>
          <a:lvl2pPr marL="57150" indent="-57150" algn="l">
            <a:defRPr sz="800"/>
          </a:lvl2pPr>
          <a:lvl3pPr marL="114300" indent="-57150" algn="l">
            <a:defRPr sz="800"/>
          </a:lvl3pPr>
          <a:lvl4pPr marL="171450" indent="-57150" algn="l">
            <a:defRPr sz="800"/>
          </a:lvl4pPr>
          <a:lvl5pPr marL="228600" indent="-57150" algn="l">
            <a:defRPr sz="800"/>
          </a:lvl5pPr>
          <a:lvl6pPr marL="285750" indent="-57150" algn="l">
            <a:defRPr sz="800"/>
          </a:lvl6pPr>
          <a:lvl7pPr marL="342900" indent="-57150" algn="l">
            <a:defRPr sz="800"/>
          </a:lvl7pPr>
          <a:lvl8pPr marL="400050" indent="-57150" algn="l">
            <a:defRPr sz="800"/>
          </a:lvl8pPr>
          <a:lvl9pPr marL="457200" indent="-57150" algn="l">
            <a:defRPr sz="800"/>
          </a:lvl9pPr>
        </a:lstStyle>
        <a:p>
          <a:endParaRPr>
            <a:solidFill>
              <a:schemeClr val="dk1"/>
            </a:solidFill>
          </a:endParaRPr>
        </a:p>
      </dsp:txBody>
      <dsp:txXfrm>
        <a:off x="0" y="178745"/>
        <a:ext cx="5174458" cy="201600"/>
      </dsp:txXfrm>
    </dsp:sp>
    <dsp:sp modelId="{66CF0DDA-CA17-4615-9845-1BC9E5FCF939}">
      <dsp:nvSpPr>
        <dsp:cNvPr id="4" name="Rounded Rectangle 3"/>
        <dsp:cNvSpPr/>
      </dsp:nvSpPr>
      <dsp:spPr bwMode="white">
        <a:xfrm>
          <a:off x="258723" y="60665"/>
          <a:ext cx="3622121" cy="236160"/>
        </a:xfrm>
        <a:prstGeom prst="roundRect">
          <a:avLst/>
        </a:prstGeom>
      </dsp:spPr>
      <dsp:style>
        <a:lnRef idx="2">
          <a:schemeClr val="accent1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36907" tIns="0" rIns="136907" bIns="0" anchor="ctr"/>
        <a:lstStyle>
          <a:lvl1pPr algn="l">
            <a:defRPr sz="800"/>
          </a:lvl1pPr>
          <a:lvl2pPr marL="57150" indent="-57150" algn="l">
            <a:defRPr sz="600"/>
          </a:lvl2pPr>
          <a:lvl3pPr marL="114300" indent="-57150" algn="l">
            <a:defRPr sz="600"/>
          </a:lvl3pPr>
          <a:lvl4pPr marL="171450" indent="-57150" algn="l">
            <a:defRPr sz="600"/>
          </a:lvl4pPr>
          <a:lvl5pPr marL="228600" indent="-57150" algn="l">
            <a:defRPr sz="600"/>
          </a:lvl5pPr>
          <a:lvl6pPr marL="285750" indent="-57150" algn="l">
            <a:defRPr sz="600"/>
          </a:lvl6pPr>
          <a:lvl7pPr marL="342900" indent="-57150" algn="l">
            <a:defRPr sz="600"/>
          </a:lvl7pPr>
          <a:lvl8pPr marL="400050" indent="-57150" algn="l">
            <a:defRPr sz="600"/>
          </a:lvl8pPr>
          <a:lvl9pPr marL="457200" indent="-57150" algn="l">
            <a:defRPr sz="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+mj-lt"/>
          </a:pPr>
          <a:r>
            <a:rPr lang="en-US" sz="1400" dirty="0">
              <a:solidFill>
                <a:schemeClr val="dk1"/>
              </a:solidFill>
            </a:rPr>
            <a:t>1. </a:t>
          </a:r>
          <a:r>
            <a:rPr lang="en-US" sz="1400" b="1" dirty="0">
              <a:solidFill>
                <a:schemeClr val="dk1"/>
              </a:solidFill>
            </a:rPr>
            <a:t>≥</a:t>
          </a:r>
          <a:r>
            <a:rPr lang="el-GR" sz="1400" b="1" dirty="0">
              <a:solidFill>
                <a:schemeClr val="dk1"/>
              </a:solidFill>
            </a:rPr>
            <a:t>2 </a:t>
          </a:r>
          <a:r>
            <a:rPr lang="en-US" sz="1400" b="1" dirty="0">
              <a:solidFill>
                <a:schemeClr val="dk1"/>
              </a:solidFill>
            </a:rPr>
            <a:t>comorbidities</a:t>
          </a:r>
          <a:endParaRPr lang="it-IT" sz="1400" b="1" dirty="0">
            <a:solidFill>
              <a:schemeClr val="dk1"/>
            </a:solidFill>
          </a:endParaRPr>
        </a:p>
      </dsp:txBody>
      <dsp:txXfrm>
        <a:off x="258723" y="60665"/>
        <a:ext cx="3622121" cy="236160"/>
      </dsp:txXfrm>
    </dsp:sp>
    <dsp:sp modelId="{F873D42D-6B46-4248-9D7C-6F7D4AEA08BC}">
      <dsp:nvSpPr>
        <dsp:cNvPr id="8" name="Rectangles 7"/>
        <dsp:cNvSpPr/>
      </dsp:nvSpPr>
      <dsp:spPr bwMode="white">
        <a:xfrm>
          <a:off x="0" y="541625"/>
          <a:ext cx="5174458" cy="201600"/>
        </a:xfrm>
        <a:prstGeom prst="rect">
          <a:avLst/>
        </a:prstGeom>
      </dsp:spPr>
      <dsp:style>
        <a:lnRef idx="2">
          <a:schemeClr val="accent1"/>
        </a:lnRef>
        <a:fillRef idx="1">
          <a:schemeClr val="accent1">
            <a:alpha val="90000"/>
            <a:tint val="40000"/>
          </a:schemeClr>
        </a:fillRef>
        <a:effectRef idx="0">
          <a:scrgbClr r="0" g="0" b="0"/>
        </a:effectRef>
        <a:fontRef idx="minor"/>
      </dsp:style>
      <dsp:txBody>
        <a:bodyPr lIns="401595" tIns="166624" rIns="401595" bIns="56896" anchor="t"/>
        <a:lstStyle>
          <a:lvl1pPr algn="l">
            <a:defRPr sz="800"/>
          </a:lvl1pPr>
          <a:lvl2pPr marL="57150" indent="-57150" algn="l">
            <a:defRPr sz="800"/>
          </a:lvl2pPr>
          <a:lvl3pPr marL="114300" indent="-57150" algn="l">
            <a:defRPr sz="800"/>
          </a:lvl3pPr>
          <a:lvl4pPr marL="171450" indent="-57150" algn="l">
            <a:defRPr sz="800"/>
          </a:lvl4pPr>
          <a:lvl5pPr marL="228600" indent="-57150" algn="l">
            <a:defRPr sz="800"/>
          </a:lvl5pPr>
          <a:lvl6pPr marL="285750" indent="-57150" algn="l">
            <a:defRPr sz="800"/>
          </a:lvl6pPr>
          <a:lvl7pPr marL="342900" indent="-57150" algn="l">
            <a:defRPr sz="800"/>
          </a:lvl7pPr>
          <a:lvl8pPr marL="400050" indent="-57150" algn="l">
            <a:defRPr sz="800"/>
          </a:lvl8pPr>
          <a:lvl9pPr marL="457200" indent="-57150" algn="l">
            <a:defRPr sz="800"/>
          </a:lvl9pPr>
        </a:lstStyle>
        <a:p>
          <a:endParaRPr>
            <a:solidFill>
              <a:schemeClr val="dk1"/>
            </a:solidFill>
          </a:endParaRPr>
        </a:p>
      </dsp:txBody>
      <dsp:txXfrm>
        <a:off x="0" y="541625"/>
        <a:ext cx="5174458" cy="201600"/>
      </dsp:txXfrm>
    </dsp:sp>
    <dsp:sp modelId="{37D4958D-4D6D-4F92-A1F7-B64EF5F5EA90}">
      <dsp:nvSpPr>
        <dsp:cNvPr id="7" name="Rounded Rectangle 6"/>
        <dsp:cNvSpPr/>
      </dsp:nvSpPr>
      <dsp:spPr bwMode="white">
        <a:xfrm>
          <a:off x="258723" y="423545"/>
          <a:ext cx="3622121" cy="236160"/>
        </a:xfrm>
        <a:prstGeom prst="roundRect">
          <a:avLst/>
        </a:prstGeom>
      </dsp:spPr>
      <dsp:style>
        <a:lnRef idx="2">
          <a:schemeClr val="accent1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36907" tIns="0" rIns="136907" bIns="0" anchor="ctr"/>
        <a:lstStyle>
          <a:lvl1pPr algn="l">
            <a:defRPr sz="800"/>
          </a:lvl1pPr>
          <a:lvl2pPr marL="57150" indent="-57150" algn="l">
            <a:defRPr sz="600"/>
          </a:lvl2pPr>
          <a:lvl3pPr marL="114300" indent="-57150" algn="l">
            <a:defRPr sz="600"/>
          </a:lvl3pPr>
          <a:lvl4pPr marL="171450" indent="-57150" algn="l">
            <a:defRPr sz="600"/>
          </a:lvl4pPr>
          <a:lvl5pPr marL="228600" indent="-57150" algn="l">
            <a:defRPr sz="600"/>
          </a:lvl5pPr>
          <a:lvl6pPr marL="285750" indent="-57150" algn="l">
            <a:defRPr sz="600"/>
          </a:lvl6pPr>
          <a:lvl7pPr marL="342900" indent="-57150" algn="l">
            <a:defRPr sz="600"/>
          </a:lvl7pPr>
          <a:lvl8pPr marL="400050" indent="-57150" algn="l">
            <a:defRPr sz="600"/>
          </a:lvl8pPr>
          <a:lvl9pPr marL="457200" indent="-57150" algn="l">
            <a:defRPr sz="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+mj-lt"/>
          </a:pPr>
          <a:r>
            <a:rPr lang="en-US" altLang="en-GB" sz="1400" dirty="0">
              <a:solidFill>
                <a:schemeClr val="dk1"/>
              </a:solidFill>
            </a:rPr>
            <a:t>2. MoCA </a:t>
          </a:r>
          <a:r>
            <a:rPr lang="en-US" sz="1400" dirty="0">
              <a:solidFill>
                <a:schemeClr val="dk1"/>
              </a:solidFill>
            </a:rPr>
            <a:t>(</a:t>
          </a:r>
          <a:r>
            <a:rPr lang="en-US" sz="1400" b="1" dirty="0">
              <a:solidFill>
                <a:schemeClr val="dk1"/>
              </a:solidFill>
            </a:rPr>
            <a:t>score </a:t>
          </a:r>
          <a:r>
            <a:rPr lang="el-GR" sz="1400" b="1" dirty="0">
              <a:solidFill>
                <a:schemeClr val="dk1"/>
              </a:solidFill>
            </a:rPr>
            <a:t>&gt;</a:t>
          </a:r>
          <a:r>
            <a:rPr lang="it-IT" sz="1400" b="1" dirty="0">
              <a:solidFill>
                <a:schemeClr val="dk1"/>
              </a:solidFill>
            </a:rPr>
            <a:t> </a:t>
          </a:r>
          <a:r>
            <a:rPr lang="el-GR" sz="1400" b="1" dirty="0">
              <a:solidFill>
                <a:schemeClr val="dk1"/>
              </a:solidFill>
            </a:rPr>
            <a:t>18</a:t>
          </a:r>
          <a:r>
            <a:rPr lang="el-GR" sz="1400" dirty="0">
              <a:solidFill>
                <a:schemeClr val="dk1"/>
              </a:solidFill>
            </a:rPr>
            <a:t>) </a:t>
          </a:r>
          <a:endParaRPr lang="it-IT" sz="1400" dirty="0">
            <a:solidFill>
              <a:schemeClr val="dk1"/>
            </a:solidFill>
          </a:endParaRPr>
        </a:p>
      </dsp:txBody>
      <dsp:txXfrm>
        <a:off x="258723" y="423545"/>
        <a:ext cx="3622121" cy="236160"/>
      </dsp:txXfrm>
    </dsp:sp>
    <dsp:sp modelId="{827A0BC5-1CBE-4B56-8E0D-0F399D3DEC7A}">
      <dsp:nvSpPr>
        <dsp:cNvPr id="11" name="Rectangles 10"/>
        <dsp:cNvSpPr/>
      </dsp:nvSpPr>
      <dsp:spPr bwMode="white">
        <a:xfrm>
          <a:off x="0" y="904505"/>
          <a:ext cx="5174458" cy="201600"/>
        </a:xfrm>
        <a:prstGeom prst="rect">
          <a:avLst/>
        </a:prstGeom>
      </dsp:spPr>
      <dsp:style>
        <a:lnRef idx="2">
          <a:schemeClr val="accent1"/>
        </a:lnRef>
        <a:fillRef idx="1">
          <a:schemeClr val="accent1">
            <a:alpha val="90000"/>
            <a:tint val="40000"/>
          </a:schemeClr>
        </a:fillRef>
        <a:effectRef idx="0">
          <a:scrgbClr r="0" g="0" b="0"/>
        </a:effectRef>
        <a:fontRef idx="minor"/>
      </dsp:style>
      <dsp:txBody>
        <a:bodyPr lIns="401595" tIns="166624" rIns="401595" bIns="56896" anchor="t"/>
        <a:lstStyle>
          <a:lvl1pPr algn="l">
            <a:defRPr sz="800"/>
          </a:lvl1pPr>
          <a:lvl2pPr marL="57150" indent="-57150" algn="l">
            <a:defRPr sz="800"/>
          </a:lvl2pPr>
          <a:lvl3pPr marL="114300" indent="-57150" algn="l">
            <a:defRPr sz="800"/>
          </a:lvl3pPr>
          <a:lvl4pPr marL="171450" indent="-57150" algn="l">
            <a:defRPr sz="800"/>
          </a:lvl4pPr>
          <a:lvl5pPr marL="228600" indent="-57150" algn="l">
            <a:defRPr sz="800"/>
          </a:lvl5pPr>
          <a:lvl6pPr marL="285750" indent="-57150" algn="l">
            <a:defRPr sz="800"/>
          </a:lvl6pPr>
          <a:lvl7pPr marL="342900" indent="-57150" algn="l">
            <a:defRPr sz="800"/>
          </a:lvl7pPr>
          <a:lvl8pPr marL="400050" indent="-57150" algn="l">
            <a:defRPr sz="800"/>
          </a:lvl8pPr>
          <a:lvl9pPr marL="457200" indent="-57150" algn="l">
            <a:defRPr sz="800"/>
          </a:lvl9pPr>
        </a:lstStyle>
        <a:p>
          <a:endParaRPr>
            <a:solidFill>
              <a:schemeClr val="dk1"/>
            </a:solidFill>
          </a:endParaRPr>
        </a:p>
      </dsp:txBody>
      <dsp:txXfrm>
        <a:off x="0" y="904505"/>
        <a:ext cx="5174458" cy="201600"/>
      </dsp:txXfrm>
    </dsp:sp>
    <dsp:sp modelId="{551A5E04-5BDD-483F-B813-1BC2CA34EE6C}">
      <dsp:nvSpPr>
        <dsp:cNvPr id="10" name="Rounded Rectangle 9"/>
        <dsp:cNvSpPr/>
      </dsp:nvSpPr>
      <dsp:spPr bwMode="white">
        <a:xfrm>
          <a:off x="258723" y="786425"/>
          <a:ext cx="3622121" cy="236160"/>
        </a:xfrm>
        <a:prstGeom prst="roundRect">
          <a:avLst/>
        </a:prstGeom>
      </dsp:spPr>
      <dsp:style>
        <a:lnRef idx="2">
          <a:schemeClr val="accent1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136907" tIns="0" rIns="136907" bIns="0" anchor="ctr"/>
        <a:lstStyle>
          <a:lvl1pPr algn="l">
            <a:defRPr sz="800"/>
          </a:lvl1pPr>
          <a:lvl2pPr marL="57150" indent="-57150" algn="l">
            <a:defRPr sz="600"/>
          </a:lvl2pPr>
          <a:lvl3pPr marL="114300" indent="-57150" algn="l">
            <a:defRPr sz="600"/>
          </a:lvl3pPr>
          <a:lvl4pPr marL="171450" indent="-57150" algn="l">
            <a:defRPr sz="600"/>
          </a:lvl4pPr>
          <a:lvl5pPr marL="228600" indent="-57150" algn="l">
            <a:defRPr sz="600"/>
          </a:lvl5pPr>
          <a:lvl6pPr marL="285750" indent="-57150" algn="l">
            <a:defRPr sz="600"/>
          </a:lvl6pPr>
          <a:lvl7pPr marL="342900" indent="-57150" algn="l">
            <a:defRPr sz="600"/>
          </a:lvl7pPr>
          <a:lvl8pPr marL="400050" indent="-57150" algn="l">
            <a:defRPr sz="600"/>
          </a:lvl8pPr>
          <a:lvl9pPr marL="457200" indent="-57150" algn="l">
            <a:defRPr sz="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+mj-lt"/>
          </a:pPr>
          <a:r>
            <a:rPr lang="en-US" altLang="en-GB" sz="1400" dirty="0">
              <a:solidFill>
                <a:schemeClr val="dk1"/>
              </a:solidFill>
            </a:rPr>
            <a:t>3. </a:t>
          </a:r>
          <a:r>
            <a:rPr lang="en-GB" sz="1400" dirty="0">
              <a:solidFill>
                <a:schemeClr val="dk1"/>
              </a:solidFill>
            </a:rPr>
            <a:t>Health Utility Index (HUI3</a:t>
          </a:r>
          <a:r>
            <a:rPr lang="el-GR" sz="1400" dirty="0">
              <a:solidFill>
                <a:schemeClr val="dk1"/>
              </a:solidFill>
            </a:rPr>
            <a:t>, </a:t>
          </a:r>
          <a:r>
            <a:rPr lang="it-IT" sz="1400" b="1" dirty="0">
              <a:solidFill>
                <a:schemeClr val="dk1"/>
              </a:solidFill>
            </a:rPr>
            <a:t>score</a:t>
          </a:r>
          <a:r>
            <a:rPr lang="el-GR" sz="1400" b="1" dirty="0">
              <a:solidFill>
                <a:schemeClr val="dk1"/>
              </a:solidFill>
            </a:rPr>
            <a:t> =</a:t>
          </a:r>
          <a:r>
            <a:rPr lang="en-GB" sz="1400" b="1" dirty="0">
              <a:solidFill>
                <a:schemeClr val="dk1"/>
              </a:solidFill>
            </a:rPr>
            <a:t> 1-4</a:t>
          </a:r>
          <a:r>
            <a:rPr lang="en-GB" sz="1400" dirty="0">
              <a:solidFill>
                <a:schemeClr val="dk1"/>
              </a:solidFill>
            </a:rPr>
            <a:t>)</a:t>
          </a:r>
          <a:endParaRPr lang="it-IT" sz="1400" dirty="0">
            <a:solidFill>
              <a:schemeClr val="dk1"/>
            </a:solidFill>
          </a:endParaRPr>
        </a:p>
      </dsp:txBody>
      <dsp:txXfrm>
        <a:off x="258723" y="786425"/>
        <a:ext cx="3622121" cy="236160"/>
      </dsp:txXfrm>
    </dsp:sp>
    <dsp:sp modelId="{D1232429-4887-416E-8E9F-1763A8FDF6E0}">
      <dsp:nvSpPr>
        <dsp:cNvPr id="3" name="Rectangles 2" hidden="1"/>
        <dsp:cNvSpPr/>
      </dsp:nvSpPr>
      <dsp:spPr>
        <a:xfrm>
          <a:off x="0" y="60665"/>
          <a:ext cx="258723" cy="236160"/>
        </a:xfrm>
        <a:prstGeom prst="rect">
          <a:avLst/>
        </a:prstGeom>
      </dsp:spPr>
      <dsp:txXfrm>
        <a:off x="0" y="60665"/>
        <a:ext cx="258723" cy="236160"/>
      </dsp:txXfrm>
    </dsp:sp>
    <dsp:sp modelId="{C378D6EA-3D45-4E57-9800-6A9D1123722F}">
      <dsp:nvSpPr>
        <dsp:cNvPr id="6" name="Rectangles 5" hidden="1"/>
        <dsp:cNvSpPr/>
      </dsp:nvSpPr>
      <dsp:spPr>
        <a:xfrm>
          <a:off x="0" y="423545"/>
          <a:ext cx="258723" cy="236160"/>
        </a:xfrm>
        <a:prstGeom prst="rect">
          <a:avLst/>
        </a:prstGeom>
      </dsp:spPr>
      <dsp:txXfrm>
        <a:off x="0" y="423545"/>
        <a:ext cx="258723" cy="236160"/>
      </dsp:txXfrm>
    </dsp:sp>
    <dsp:sp modelId="{42A91C40-B41B-4527-BF2A-1A122DA2E4C5}">
      <dsp:nvSpPr>
        <dsp:cNvPr id="9" name="Rectangles 8" hidden="1"/>
        <dsp:cNvSpPr/>
      </dsp:nvSpPr>
      <dsp:spPr>
        <a:xfrm>
          <a:off x="0" y="786425"/>
          <a:ext cx="258723" cy="236160"/>
        </a:xfrm>
        <a:prstGeom prst="rect">
          <a:avLst/>
        </a:prstGeom>
      </dsp:spPr>
      <dsp:txXfrm>
        <a:off x="0" y="786425"/>
        <a:ext cx="258723" cy="2361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#1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linDir" val="fromT"/>
              <dgm:param type="chAlign" val="l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srcNode" val="rootConnector"/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srcNode" val="rootConnector"/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type="homePlate" r:blip="" rot="180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type="chevron" r:blip="" rot="180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type="homePlate" r:blip="" rot="180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type="chevron" r:blip="" rot="180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#1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84223-50BA-4612-8420-FAC2EC4EC7E9}" type="datetimeFigureOut">
              <a:rPr lang="el-GR" smtClean="0"/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  <a:endParaRPr lang="el-GR"/>
          </a:p>
          <a:p>
            <a:pPr lvl="1"/>
            <a:r>
              <a:rPr lang="el-GR"/>
              <a:t>Δεύτερο επίπεδο</a:t>
            </a:r>
            <a:endParaRPr lang="el-GR"/>
          </a:p>
          <a:p>
            <a:pPr lvl="2"/>
            <a:r>
              <a:rPr lang="el-GR"/>
              <a:t>Τρίτο επίπεδο</a:t>
            </a:r>
            <a:endParaRPr lang="el-GR"/>
          </a:p>
          <a:p>
            <a:pPr lvl="3"/>
            <a:r>
              <a:rPr lang="el-GR"/>
              <a:t>Τέταρτο επίπεδο</a:t>
            </a:r>
            <a:endParaRPr lang="el-GR"/>
          </a:p>
          <a:p>
            <a:pPr lvl="4"/>
            <a:r>
              <a:rPr lang="el-GR"/>
              <a:t>Πέμπτο επίπεδο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D35A0-8B95-4A38-B0BD-748447EED160}" type="slidenum">
              <a:rPr lang="el-GR" smtClean="0"/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</a:fld>
            <a:endParaRPr lang="it-IT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D35A0-8B95-4A38-B0BD-748447EED160}" type="slidenum">
              <a:rPr lang="el-GR" smtClean="0"/>
            </a:fld>
            <a:endParaRPr lang="el-G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dirty="0"/>
              <a:t>Done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D35A0-8B95-4A38-B0BD-748447EED160}" type="slidenum">
              <a:rPr lang="el-GR" smtClean="0"/>
            </a:fld>
            <a:endParaRPr lang="el-G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dirty="0"/>
              <a:t>Done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D35A0-8B95-4A38-B0BD-748447EED160}" type="slidenum">
              <a:rPr lang="el-GR" smtClean="0"/>
            </a:fld>
            <a:endParaRPr lang="el-G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D35A0-8B95-4A38-B0BD-748447EED160}" type="slidenum">
              <a:rPr lang="el-GR" smtClean="0"/>
            </a:fld>
            <a:endParaRPr lang="el-G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D35A0-8B95-4A38-B0BD-748447EED160}" type="slidenum">
              <a:rPr lang="el-GR" smtClean="0"/>
            </a:fld>
            <a:endParaRPr lang="el-G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D35A0-8B95-4A38-B0BD-748447EED160}" type="slidenum">
              <a:rPr lang="el-GR" smtClean="0"/>
            </a:fld>
            <a:endParaRPr lang="el-G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B667E1-E601-4AAF-B95C-B25720D70A6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D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srgbClr val="363D3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B667E1-E601-4AAF-B95C-B25720D70A6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363D3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srgbClr val="363D3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None/>
            </a:pPr>
            <a:endParaRPr lang="en-US" dirty="0"/>
          </a:p>
        </p:txBody>
      </p:sp>
      <p:sp>
        <p:nvSpPr>
          <p:cNvPr id="219" name="Google Shape;21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l-GR"/>
            </a:fld>
            <a:endParaRPr lang="el-G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D35A0-8B95-4A38-B0BD-748447EED160}" type="slidenum">
              <a:rPr lang="el-GR" smtClean="0"/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</a:fld>
            <a:endParaRPr lang="it-IT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D35A0-8B95-4A38-B0BD-748447EED160}" type="slidenum">
              <a:rPr lang="el-GR" smtClean="0"/>
            </a:fld>
            <a:endParaRPr lang="el-G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D35A0-8B95-4A38-B0BD-748447EED160}" type="slidenum">
              <a:rPr lang="el-GR" smtClean="0"/>
            </a:fld>
            <a:endParaRPr lang="el-G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D35A0-8B95-4A38-B0BD-748447EED160}" type="slidenum">
              <a:rPr lang="el-GR" smtClean="0"/>
            </a:fld>
            <a:endParaRPr lang="el-G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D35A0-8B95-4A38-B0BD-748447EED160}" type="slidenum">
              <a:rPr lang="el-GR" smtClean="0"/>
            </a:fld>
            <a:endParaRPr lang="el-G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D35A0-8B95-4A38-B0BD-748447EED160}" type="slidenum">
              <a:rPr lang="el-GR" smtClean="0"/>
            </a:fld>
            <a:endParaRPr lang="el-G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D35A0-8B95-4A38-B0BD-748447EED160}" type="slidenum">
              <a:rPr lang="el-GR" smtClean="0"/>
            </a:fld>
            <a:endParaRPr lang="el-G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D35A0-8B95-4A38-B0BD-748447EED160}" type="slidenum">
              <a:rPr lang="el-GR" smtClean="0"/>
            </a:fld>
            <a:endParaRPr lang="el-G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D35A0-8B95-4A38-B0BD-748447EED160}" type="slidenum">
              <a:rPr lang="el-GR" smtClean="0"/>
            </a:fld>
            <a:endParaRPr lang="el-G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D35A0-8B95-4A38-B0BD-748447EED160}" type="slidenum">
              <a:rPr lang="el-GR" smtClean="0"/>
            </a:fld>
            <a:endParaRPr lang="el-G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</a:fld>
            <a:endParaRPr lang="it-IT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</a:fld>
            <a:endParaRPr lang="it-IT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</a:fld>
            <a:endParaRPr lang="it-IT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</a:fld>
            <a:endParaRPr lang="it-IT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</a:fld>
            <a:endParaRPr lang="it-IT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</a:fld>
            <a:endParaRPr lang="it-IT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</a:fld>
            <a:endParaRPr lang="it-IT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D35A0-8B95-4A38-B0BD-748447EED160}" type="slidenum">
              <a:rPr lang="el-GR" smtClean="0"/>
            </a:fld>
            <a:endParaRPr lang="el-G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</a:fld>
            <a:endParaRPr lang="it-IT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</a:fld>
            <a:endParaRPr lang="it-IT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B667E1-E601-4AAF-B95C-B25720D70A60}" type="slidenum">
              <a:rPr lang="it-IT" smtClean="0"/>
            </a:fld>
            <a:endParaRPr lang="it-IT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 panose="020F0502020204030204"/>
              <a:buNone/>
            </a:pPr>
            <a:r>
              <a:rPr lang="en-US" sz="12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lang="en-US" sz="1200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05" name="Google Shape;20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sp>
        <p:nvSpPr>
          <p:cNvPr id="2" name="Marcador de Posição do Rodapé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pt-P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dirty="0"/>
              <a:t>Done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D35A0-8B95-4A38-B0BD-748447EED160}" type="slidenum">
              <a:rPr lang="el-GR" smtClean="0"/>
            </a:fld>
            <a:endParaRPr 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D35A0-8B95-4A38-B0BD-748447EED160}" type="slidenum">
              <a:rPr lang="el-GR" smtClean="0"/>
            </a:fld>
            <a:endParaRPr lang="el-G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dirty="0"/>
              <a:t>Done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CD35A0-8B95-4A38-B0BD-748447EED160}" type="slidenum">
              <a:rPr lang="el-GR" smtClean="0"/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image" Target="../media/image8.jpeg"/><Relationship Id="rId7" Type="http://schemas.openxmlformats.org/officeDocument/2006/relationships/image" Target="../media/image7.jpeg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30" Type="http://schemas.openxmlformats.org/officeDocument/2006/relationships/image" Target="../media/image30.jpeg"/><Relationship Id="rId3" Type="http://schemas.openxmlformats.org/officeDocument/2006/relationships/image" Target="../media/image3.png"/><Relationship Id="rId29" Type="http://schemas.openxmlformats.org/officeDocument/2006/relationships/image" Target="../media/image29.png"/><Relationship Id="rId28" Type="http://schemas.openxmlformats.org/officeDocument/2006/relationships/image" Target="../media/image28.emf"/><Relationship Id="rId27" Type="http://schemas.openxmlformats.org/officeDocument/2006/relationships/image" Target="../media/image27.png"/><Relationship Id="rId26" Type="http://schemas.openxmlformats.org/officeDocument/2006/relationships/image" Target="../media/image26.png"/><Relationship Id="rId25" Type="http://schemas.openxmlformats.org/officeDocument/2006/relationships/image" Target="../media/image25.png"/><Relationship Id="rId24" Type="http://schemas.openxmlformats.org/officeDocument/2006/relationships/image" Target="../media/image24.jpeg"/><Relationship Id="rId23" Type="http://schemas.openxmlformats.org/officeDocument/2006/relationships/image" Target="../media/image23.png"/><Relationship Id="rId22" Type="http://schemas.openxmlformats.org/officeDocument/2006/relationships/image" Target="../media/image22.jpeg"/><Relationship Id="rId21" Type="http://schemas.openxmlformats.org/officeDocument/2006/relationships/image" Target="../media/image21.png"/><Relationship Id="rId20" Type="http://schemas.openxmlformats.org/officeDocument/2006/relationships/image" Target="../media/image20.jpeg"/><Relationship Id="rId2" Type="http://schemas.openxmlformats.org/officeDocument/2006/relationships/image" Target="../media/image1.png"/><Relationship Id="rId19" Type="http://schemas.openxmlformats.org/officeDocument/2006/relationships/image" Target="../media/image19.png"/><Relationship Id="rId18" Type="http://schemas.openxmlformats.org/officeDocument/2006/relationships/image" Target="../media/image18.jpeg"/><Relationship Id="rId17" Type="http://schemas.openxmlformats.org/officeDocument/2006/relationships/image" Target="../media/image17.png"/><Relationship Id="rId16" Type="http://schemas.openxmlformats.org/officeDocument/2006/relationships/image" Target="../media/image16.png"/><Relationship Id="rId15" Type="http://schemas.openxmlformats.org/officeDocument/2006/relationships/image" Target="../media/image15.png"/><Relationship Id="rId14" Type="http://schemas.openxmlformats.org/officeDocument/2006/relationships/image" Target="../media/image14.jpeg"/><Relationship Id="rId13" Type="http://schemas.openxmlformats.org/officeDocument/2006/relationships/image" Target="../media/image13.jpeg"/><Relationship Id="rId12" Type="http://schemas.openxmlformats.org/officeDocument/2006/relationships/image" Target="../media/image12.emf"/><Relationship Id="rId11" Type="http://schemas.openxmlformats.org/officeDocument/2006/relationships/image" Target="../media/image11.jpeg"/><Relationship Id="rId10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63AC-CABD-4C46-8AEB-66F6F54554D1}" type="datetimeFigureOut">
              <a:rPr lang="el-GR" smtClean="0"/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B5B04-48B8-4206-8959-97C799B1BE32}" type="slidenum">
              <a:rPr lang="el-GR" smtClean="0"/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  <a:endParaRPr lang="el-GR"/>
          </a:p>
          <a:p>
            <a:pPr lvl="1"/>
            <a:r>
              <a:rPr lang="el-GR"/>
              <a:t>Δεύτερο επίπεδο</a:t>
            </a:r>
            <a:endParaRPr lang="el-GR"/>
          </a:p>
          <a:p>
            <a:pPr lvl="2"/>
            <a:r>
              <a:rPr lang="el-GR"/>
              <a:t>Τρίτο επίπεδο</a:t>
            </a:r>
            <a:endParaRPr lang="el-GR"/>
          </a:p>
          <a:p>
            <a:pPr lvl="3"/>
            <a:r>
              <a:rPr lang="el-GR"/>
              <a:t>Τέταρτο επίπεδο</a:t>
            </a:r>
            <a:endParaRPr lang="el-GR"/>
          </a:p>
          <a:p>
            <a:pPr lvl="4"/>
            <a:r>
              <a:rPr lang="el-GR"/>
              <a:t>Πέμπτο επίπεδο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63AC-CABD-4C46-8AEB-66F6F54554D1}" type="datetimeFigureOut">
              <a:rPr lang="el-GR" smtClean="0"/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B5B04-48B8-4206-8959-97C799B1BE32}" type="slidenum">
              <a:rPr lang="el-GR" smtClean="0"/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  <a:endParaRPr lang="el-GR"/>
          </a:p>
          <a:p>
            <a:pPr lvl="1"/>
            <a:r>
              <a:rPr lang="el-GR"/>
              <a:t>Δεύτερο επίπεδο</a:t>
            </a:r>
            <a:endParaRPr lang="el-GR"/>
          </a:p>
          <a:p>
            <a:pPr lvl="2"/>
            <a:r>
              <a:rPr lang="el-GR"/>
              <a:t>Τρίτο επίπεδο</a:t>
            </a:r>
            <a:endParaRPr lang="el-GR"/>
          </a:p>
          <a:p>
            <a:pPr lvl="3"/>
            <a:r>
              <a:rPr lang="el-GR"/>
              <a:t>Τέταρτο επίπεδο</a:t>
            </a:r>
            <a:endParaRPr lang="el-GR"/>
          </a:p>
          <a:p>
            <a:pPr lvl="4"/>
            <a:r>
              <a:rPr lang="el-GR"/>
              <a:t>Πέμπτο επίπεδο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63AC-CABD-4C46-8AEB-66F6F54554D1}" type="datetimeFigureOut">
              <a:rPr lang="el-GR" smtClean="0"/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B5B04-48B8-4206-8959-97C799B1BE32}" type="slidenum">
              <a:rPr lang="el-GR" smtClean="0"/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mast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ttangolo 38"/>
          <p:cNvSpPr/>
          <p:nvPr userDrawn="1"/>
        </p:nvSpPr>
        <p:spPr>
          <a:xfrm>
            <a:off x="644" y="6249491"/>
            <a:ext cx="12188826" cy="612000"/>
          </a:xfrm>
          <a:prstGeom prst="rect">
            <a:avLst/>
          </a:prstGeom>
          <a:solidFill>
            <a:srgbClr val="1F4E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-1" y="-4969"/>
            <a:ext cx="12188826" cy="720000"/>
          </a:xfrm>
          <a:prstGeom prst="rect">
            <a:avLst/>
          </a:prstGeom>
          <a:solidFill>
            <a:srgbClr val="1F4E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it-IT" dirty="0"/>
          </a:p>
        </p:txBody>
      </p:sp>
      <p:sp>
        <p:nvSpPr>
          <p:cNvPr id="12" name="Rettangolo 11"/>
          <p:cNvSpPr/>
          <p:nvPr userDrawn="1"/>
        </p:nvSpPr>
        <p:spPr>
          <a:xfrm>
            <a:off x="-2" y="6186166"/>
            <a:ext cx="12192001" cy="66077"/>
          </a:xfrm>
          <a:prstGeom prst="rect">
            <a:avLst/>
          </a:prstGeom>
          <a:solidFill>
            <a:srgbClr val="9DC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 userDrawn="1"/>
        </p:nvSpPr>
        <p:spPr>
          <a:xfrm>
            <a:off x="-6351" y="684227"/>
            <a:ext cx="12204000" cy="66077"/>
          </a:xfrm>
          <a:prstGeom prst="rect">
            <a:avLst/>
          </a:prstGeom>
          <a:solidFill>
            <a:srgbClr val="9DC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/>
          <p:cNvSpPr/>
          <p:nvPr userDrawn="1"/>
        </p:nvSpPr>
        <p:spPr>
          <a:xfrm>
            <a:off x="1597572" y="3486216"/>
            <a:ext cx="145914" cy="145914"/>
          </a:xfrm>
          <a:prstGeom prst="ellipse">
            <a:avLst/>
          </a:prstGeom>
          <a:solidFill>
            <a:srgbClr val="9DC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/>
          <p:cNvSpPr/>
          <p:nvPr userDrawn="1"/>
        </p:nvSpPr>
        <p:spPr>
          <a:xfrm>
            <a:off x="10448514" y="3486216"/>
            <a:ext cx="145914" cy="145914"/>
          </a:xfrm>
          <a:prstGeom prst="ellipse">
            <a:avLst/>
          </a:prstGeom>
          <a:solidFill>
            <a:srgbClr val="9DC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" name="Connettore 1 3"/>
          <p:cNvCxnSpPr/>
          <p:nvPr userDrawn="1"/>
        </p:nvCxnSpPr>
        <p:spPr>
          <a:xfrm>
            <a:off x="4564601" y="4554911"/>
            <a:ext cx="3111713" cy="0"/>
          </a:xfrm>
          <a:prstGeom prst="line">
            <a:avLst/>
          </a:prstGeom>
          <a:ln w="28575">
            <a:solidFill>
              <a:srgbClr val="9DC2E5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31" name="Gruppo 30"/>
          <p:cNvGrpSpPr/>
          <p:nvPr userDrawn="1"/>
        </p:nvGrpSpPr>
        <p:grpSpPr>
          <a:xfrm>
            <a:off x="8420100" y="6305710"/>
            <a:ext cx="3670300" cy="461665"/>
            <a:chOff x="96553" y="5224522"/>
            <a:chExt cx="3274377" cy="461665"/>
          </a:xfrm>
        </p:grpSpPr>
        <p:sp>
          <p:nvSpPr>
            <p:cNvPr id="32" name="CasellaDiTesto 31"/>
            <p:cNvSpPr txBox="1"/>
            <p:nvPr userDrawn="1"/>
          </p:nvSpPr>
          <p:spPr>
            <a:xfrm>
              <a:off x="724711" y="5224522"/>
              <a:ext cx="26462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800" b="1" kern="1200" dirty="0">
                  <a:ln w="0">
                    <a:noFill/>
                  </a:ln>
                  <a:solidFill>
                    <a:schemeClr val="bg1"/>
                  </a:solidFill>
                  <a:effectLst/>
                  <a:latin typeface="+mn-lt"/>
                  <a:ea typeface="+mn-ea"/>
                  <a:cs typeface="+mn-cs"/>
                </a:rPr>
                <a:t>This project has received funding from the European Union's Horizon 2020 research and innovation programme under grant agreement No. 857172 (SMARTBEAR).</a:t>
              </a:r>
              <a:endParaRPr lang="it-IT" sz="800" b="1" dirty="0">
                <a:ln w="0">
                  <a:noFill/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33" name="Immagine 32"/>
            <p:cNvPicPr>
              <a:picLocks noChangeAspect="1"/>
            </p:cNvPicPr>
            <p:nvPr userDrawn="1"/>
          </p:nvPicPr>
          <p:blipFill rotWithShape="1">
            <a:blip r:embed="rId2"/>
            <a:srcRect t="1460"/>
            <a:stretch>
              <a:fillRect/>
            </a:stretch>
          </p:blipFill>
          <p:spPr>
            <a:xfrm>
              <a:off x="96553" y="5245973"/>
              <a:ext cx="647614" cy="423217"/>
            </a:xfrm>
            <a:prstGeom prst="rect">
              <a:avLst/>
            </a:prstGeom>
          </p:spPr>
        </p:pic>
      </p:grpSp>
      <p:sp>
        <p:nvSpPr>
          <p:cNvPr id="41" name="Segnaposto testo 40"/>
          <p:cNvSpPr>
            <a:spLocks noGrp="1"/>
          </p:cNvSpPr>
          <p:nvPr>
            <p:ph type="body" sz="quarter" idx="10" hasCustomPrompt="1"/>
          </p:nvPr>
        </p:nvSpPr>
        <p:spPr>
          <a:xfrm>
            <a:off x="1976438" y="4172965"/>
            <a:ext cx="8239125" cy="419100"/>
          </a:xfrm>
        </p:spPr>
        <p:txBody>
          <a:bodyPr>
            <a:normAutofit/>
          </a:bodyPr>
          <a:lstStyle>
            <a:lvl1pPr marL="45720" indent="0" algn="ctr">
              <a:buNone/>
              <a:defRPr sz="1600" b="1" spc="300"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it-IT" dirty="0" err="1"/>
              <a:t>Presenter</a:t>
            </a:r>
            <a:r>
              <a:rPr lang="it-IT" dirty="0"/>
              <a:t> </a:t>
            </a:r>
            <a:r>
              <a:rPr lang="it-IT" dirty="0" err="1"/>
              <a:t>name</a:t>
            </a:r>
            <a:r>
              <a:rPr lang="it-IT" dirty="0"/>
              <a:t> and </a:t>
            </a:r>
            <a:r>
              <a:rPr lang="it-IT" dirty="0" err="1"/>
              <a:t>affiliation</a:t>
            </a:r>
            <a:endParaRPr lang="it-IT" dirty="0"/>
          </a:p>
        </p:txBody>
      </p:sp>
      <p:sp>
        <p:nvSpPr>
          <p:cNvPr id="43" name="Segnaposto testo 42"/>
          <p:cNvSpPr>
            <a:spLocks noGrp="1"/>
          </p:cNvSpPr>
          <p:nvPr>
            <p:ph type="body" sz="quarter" idx="11" hasCustomPrompt="1"/>
          </p:nvPr>
        </p:nvSpPr>
        <p:spPr>
          <a:xfrm>
            <a:off x="1976438" y="3118729"/>
            <a:ext cx="8239125" cy="805996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SzPct val="80000"/>
              <a:buFont typeface="Arial" panose="020B0604020202020204" pitchFamily="34" charset="0"/>
              <a:buNone/>
              <a:defRPr lang="it-IT" sz="4000" b="1" kern="1200" cap="all" spc="600" baseline="0" dirty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it-IT" dirty="0"/>
              <a:t>PRESENTATION TITLE</a:t>
            </a: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339" y="1015078"/>
            <a:ext cx="3429322" cy="202467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mast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ttangolo 38"/>
          <p:cNvSpPr/>
          <p:nvPr userDrawn="1"/>
        </p:nvSpPr>
        <p:spPr>
          <a:xfrm>
            <a:off x="644" y="6249491"/>
            <a:ext cx="12188826" cy="612000"/>
          </a:xfrm>
          <a:prstGeom prst="rect">
            <a:avLst/>
          </a:prstGeom>
          <a:solidFill>
            <a:srgbClr val="1F4E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-1" y="-4969"/>
            <a:ext cx="12188826" cy="720000"/>
          </a:xfrm>
          <a:prstGeom prst="rect">
            <a:avLst/>
          </a:prstGeom>
          <a:solidFill>
            <a:srgbClr val="1F4E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it-IT" dirty="0"/>
          </a:p>
        </p:txBody>
      </p:sp>
      <p:sp>
        <p:nvSpPr>
          <p:cNvPr id="12" name="Rettangolo 11"/>
          <p:cNvSpPr/>
          <p:nvPr userDrawn="1"/>
        </p:nvSpPr>
        <p:spPr>
          <a:xfrm>
            <a:off x="-2" y="6186166"/>
            <a:ext cx="12192001" cy="66077"/>
          </a:xfrm>
          <a:prstGeom prst="rect">
            <a:avLst/>
          </a:prstGeom>
          <a:solidFill>
            <a:srgbClr val="9DC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 userDrawn="1"/>
        </p:nvSpPr>
        <p:spPr>
          <a:xfrm>
            <a:off x="-6351" y="684227"/>
            <a:ext cx="12204000" cy="66077"/>
          </a:xfrm>
          <a:prstGeom prst="rect">
            <a:avLst/>
          </a:prstGeom>
          <a:solidFill>
            <a:srgbClr val="9DC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/>
          <p:cNvSpPr/>
          <p:nvPr userDrawn="1"/>
        </p:nvSpPr>
        <p:spPr>
          <a:xfrm>
            <a:off x="1597572" y="3486216"/>
            <a:ext cx="145914" cy="145914"/>
          </a:xfrm>
          <a:prstGeom prst="ellipse">
            <a:avLst/>
          </a:prstGeom>
          <a:solidFill>
            <a:srgbClr val="9DC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/>
          <p:cNvSpPr/>
          <p:nvPr userDrawn="1"/>
        </p:nvSpPr>
        <p:spPr>
          <a:xfrm>
            <a:off x="10448514" y="3486216"/>
            <a:ext cx="145914" cy="145914"/>
          </a:xfrm>
          <a:prstGeom prst="ellipse">
            <a:avLst/>
          </a:prstGeom>
          <a:solidFill>
            <a:srgbClr val="9DC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" name="Connettore 1 3"/>
          <p:cNvCxnSpPr/>
          <p:nvPr userDrawn="1"/>
        </p:nvCxnSpPr>
        <p:spPr>
          <a:xfrm>
            <a:off x="4564601" y="4554911"/>
            <a:ext cx="3111713" cy="0"/>
          </a:xfrm>
          <a:prstGeom prst="line">
            <a:avLst/>
          </a:prstGeom>
          <a:ln w="28575">
            <a:solidFill>
              <a:srgbClr val="9DC2E5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31" name="Gruppo 30"/>
          <p:cNvGrpSpPr/>
          <p:nvPr userDrawn="1"/>
        </p:nvGrpSpPr>
        <p:grpSpPr>
          <a:xfrm>
            <a:off x="8420100" y="6305710"/>
            <a:ext cx="3670300" cy="461665"/>
            <a:chOff x="96553" y="5224522"/>
            <a:chExt cx="3274377" cy="461665"/>
          </a:xfrm>
        </p:grpSpPr>
        <p:sp>
          <p:nvSpPr>
            <p:cNvPr id="32" name="CasellaDiTesto 31"/>
            <p:cNvSpPr txBox="1"/>
            <p:nvPr userDrawn="1"/>
          </p:nvSpPr>
          <p:spPr>
            <a:xfrm>
              <a:off x="724711" y="5224522"/>
              <a:ext cx="26462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800" b="1" kern="1200" dirty="0">
                  <a:ln w="0">
                    <a:noFill/>
                  </a:ln>
                  <a:solidFill>
                    <a:schemeClr val="bg1"/>
                  </a:solidFill>
                  <a:effectLst/>
                  <a:latin typeface="+mn-lt"/>
                  <a:ea typeface="+mn-ea"/>
                  <a:cs typeface="+mn-cs"/>
                </a:rPr>
                <a:t>This project has received funding from the European Union's Horizon 2020 research and innovation programme under grant agreement No. 857172 (SMARTBEAR).</a:t>
              </a:r>
              <a:endParaRPr lang="it-IT" sz="800" b="1" dirty="0">
                <a:ln w="0">
                  <a:noFill/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33" name="Immagine 32"/>
            <p:cNvPicPr>
              <a:picLocks noChangeAspect="1"/>
            </p:cNvPicPr>
            <p:nvPr userDrawn="1"/>
          </p:nvPicPr>
          <p:blipFill rotWithShape="1">
            <a:blip r:embed="rId2"/>
            <a:srcRect t="1460"/>
            <a:stretch>
              <a:fillRect/>
            </a:stretch>
          </p:blipFill>
          <p:spPr>
            <a:xfrm>
              <a:off x="96553" y="5245973"/>
              <a:ext cx="647614" cy="423217"/>
            </a:xfrm>
            <a:prstGeom prst="rect">
              <a:avLst/>
            </a:prstGeom>
          </p:spPr>
        </p:pic>
      </p:grpSp>
      <p:sp>
        <p:nvSpPr>
          <p:cNvPr id="41" name="Segnaposto testo 40"/>
          <p:cNvSpPr>
            <a:spLocks noGrp="1"/>
          </p:cNvSpPr>
          <p:nvPr>
            <p:ph type="body" sz="quarter" idx="10" hasCustomPrompt="1"/>
          </p:nvPr>
        </p:nvSpPr>
        <p:spPr>
          <a:xfrm>
            <a:off x="1976438" y="4172965"/>
            <a:ext cx="8239125" cy="419100"/>
          </a:xfrm>
        </p:spPr>
        <p:txBody>
          <a:bodyPr>
            <a:normAutofit/>
          </a:bodyPr>
          <a:lstStyle>
            <a:lvl1pPr marL="45720" indent="0" algn="ctr">
              <a:buNone/>
              <a:defRPr sz="1600" b="1" spc="300"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it-IT" dirty="0" err="1"/>
              <a:t>Presenter</a:t>
            </a:r>
            <a:r>
              <a:rPr lang="it-IT" dirty="0"/>
              <a:t> </a:t>
            </a:r>
            <a:r>
              <a:rPr lang="it-IT" dirty="0" err="1"/>
              <a:t>name</a:t>
            </a:r>
            <a:r>
              <a:rPr lang="it-IT" dirty="0"/>
              <a:t> and </a:t>
            </a:r>
            <a:r>
              <a:rPr lang="it-IT" dirty="0" err="1"/>
              <a:t>affiliation</a:t>
            </a:r>
            <a:endParaRPr lang="it-IT" dirty="0"/>
          </a:p>
        </p:txBody>
      </p:sp>
      <p:sp>
        <p:nvSpPr>
          <p:cNvPr id="43" name="Segnaposto testo 42"/>
          <p:cNvSpPr>
            <a:spLocks noGrp="1"/>
          </p:cNvSpPr>
          <p:nvPr>
            <p:ph type="body" sz="quarter" idx="11" hasCustomPrompt="1"/>
          </p:nvPr>
        </p:nvSpPr>
        <p:spPr>
          <a:xfrm>
            <a:off x="1976438" y="3118729"/>
            <a:ext cx="8239125" cy="805996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SzPct val="80000"/>
              <a:buFont typeface="Arial" panose="020B0604020202020204" pitchFamily="34" charset="0"/>
              <a:buNone/>
              <a:defRPr lang="it-IT" sz="4000" b="1" kern="1200" cap="all" spc="600" baseline="0" dirty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it-IT" dirty="0"/>
              <a:t>PRESENTATION TITLE</a:t>
            </a: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339" y="1015078"/>
            <a:ext cx="3429322" cy="202467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2">
                    <a:lumMod val="25000"/>
                  </a:schemeClr>
                </a:solidFill>
              </a:defRPr>
            </a:lvl1pPr>
          </a:lstStyle>
          <a:p>
            <a:pPr rtl="0"/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 rtl="0">
              <a:defRPr>
                <a:solidFill>
                  <a:schemeClr val="tx2">
                    <a:lumMod val="25000"/>
                  </a:schemeClr>
                </a:solidFill>
              </a:defRPr>
            </a:lvl1pPr>
            <a:lvl2pPr>
              <a:defRPr>
                <a:solidFill>
                  <a:schemeClr val="tx2">
                    <a:lumMod val="25000"/>
                  </a:schemeClr>
                </a:solidFill>
              </a:defRPr>
            </a:lvl2pPr>
            <a:lvl3pPr>
              <a:defRPr>
                <a:solidFill>
                  <a:schemeClr val="tx2">
                    <a:lumMod val="25000"/>
                  </a:schemeClr>
                </a:solidFill>
              </a:defRPr>
            </a:lvl3pPr>
            <a:lvl4pPr>
              <a:defRPr>
                <a:solidFill>
                  <a:schemeClr val="tx2">
                    <a:lumMod val="25000"/>
                  </a:schemeClr>
                </a:solidFill>
              </a:defRPr>
            </a:lvl4pPr>
            <a:lvl5pPr>
              <a:defRPr>
                <a:solidFill>
                  <a:schemeClr val="tx2">
                    <a:lumMod val="25000"/>
                  </a:schemeClr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AE040E9-84C4-4871-88DF-CA8048422DD8}" type="datetime1">
              <a:rPr lang="it-IT" smtClean="0"/>
            </a:fld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it-IT" smtClean="0"/>
            </a:fld>
            <a:endParaRPr lang="it-IT" dirty="0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5183" y="6521651"/>
            <a:ext cx="5220128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 cap="all" baseline="0">
                <a:solidFill>
                  <a:schemeClr val="tx1"/>
                </a:solidFill>
              </a:defRPr>
            </a:lvl1pPr>
          </a:lstStyle>
          <a:p>
            <a:r>
              <a:rPr lang="it-IT"/>
              <a:t>short title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1341120" y="1901952"/>
            <a:ext cx="4572000" cy="4123944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6278880" y="1901952"/>
            <a:ext cx="457200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EA00E5E-D9BF-4F95-A3BE-F0F3B3560F0F}" type="datetime1">
              <a:rPr lang="it-IT" smtClean="0"/>
            </a:fld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D06EF73-9DB8-4763-865F-2F88181A4732}" type="slidenum">
              <a:rPr lang="it-IT" smtClean="0"/>
            </a:fld>
            <a:endParaRPr lang="it-IT" dirty="0"/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5183" y="6521651"/>
            <a:ext cx="5220128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 cap="all" baseline="0">
                <a:solidFill>
                  <a:schemeClr val="tx1"/>
                </a:solidFill>
              </a:defRPr>
            </a:lvl1pPr>
          </a:lstStyle>
          <a:p>
            <a:r>
              <a:rPr lang="it-IT"/>
              <a:t>short title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1341120" y="1837464"/>
            <a:ext cx="4572000" cy="766588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1341120" y="2740732"/>
            <a:ext cx="4572000" cy="3288847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37464"/>
            <a:ext cx="4572000" cy="766588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 hasCustomPrompt="1"/>
          </p:nvPr>
        </p:nvSpPr>
        <p:spPr>
          <a:xfrm>
            <a:off x="6278880" y="2740732"/>
            <a:ext cx="4572000" cy="3288847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065624C-0027-40B4-9AF9-B588F18F3866}" type="datetime1">
              <a:rPr lang="it-IT" smtClean="0"/>
            </a:fld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it-IT" smtClean="0"/>
            </a:fld>
            <a:endParaRPr lang="it-IT" dirty="0"/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13"/>
          </p:nvPr>
        </p:nvSpPr>
        <p:spPr>
          <a:xfrm>
            <a:off x="305183" y="6521651"/>
            <a:ext cx="5220128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 cap="all" baseline="0">
                <a:solidFill>
                  <a:schemeClr val="tx1"/>
                </a:solidFill>
              </a:defRPr>
            </a:lvl1pPr>
          </a:lstStyle>
          <a:p>
            <a:r>
              <a:rPr lang="it-IT"/>
              <a:t>short title</a:t>
            </a:r>
            <a:endParaRPr lang="it-IT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mast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ttangolo 38"/>
          <p:cNvSpPr/>
          <p:nvPr userDrawn="1"/>
        </p:nvSpPr>
        <p:spPr>
          <a:xfrm>
            <a:off x="644" y="6249491"/>
            <a:ext cx="12188826" cy="612000"/>
          </a:xfrm>
          <a:prstGeom prst="rect">
            <a:avLst/>
          </a:prstGeom>
          <a:solidFill>
            <a:srgbClr val="1F4E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-1" y="-4969"/>
            <a:ext cx="12188826" cy="720000"/>
          </a:xfrm>
          <a:prstGeom prst="rect">
            <a:avLst/>
          </a:prstGeom>
          <a:solidFill>
            <a:srgbClr val="1F4E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it-IT" dirty="0"/>
          </a:p>
        </p:txBody>
      </p:sp>
      <p:sp>
        <p:nvSpPr>
          <p:cNvPr id="12" name="Rettangolo 11"/>
          <p:cNvSpPr/>
          <p:nvPr userDrawn="1"/>
        </p:nvSpPr>
        <p:spPr>
          <a:xfrm>
            <a:off x="-2" y="6186166"/>
            <a:ext cx="12192001" cy="66077"/>
          </a:xfrm>
          <a:prstGeom prst="rect">
            <a:avLst/>
          </a:prstGeom>
          <a:solidFill>
            <a:srgbClr val="9DC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 userDrawn="1"/>
        </p:nvSpPr>
        <p:spPr>
          <a:xfrm>
            <a:off x="-6351" y="684227"/>
            <a:ext cx="12204000" cy="66077"/>
          </a:xfrm>
          <a:prstGeom prst="rect">
            <a:avLst/>
          </a:prstGeom>
          <a:solidFill>
            <a:srgbClr val="9DC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/>
          <p:cNvSpPr/>
          <p:nvPr userDrawn="1"/>
        </p:nvSpPr>
        <p:spPr>
          <a:xfrm>
            <a:off x="1597572" y="2959749"/>
            <a:ext cx="145914" cy="145914"/>
          </a:xfrm>
          <a:prstGeom prst="ellipse">
            <a:avLst/>
          </a:prstGeom>
          <a:solidFill>
            <a:srgbClr val="9DC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/>
          <p:cNvSpPr/>
          <p:nvPr userDrawn="1"/>
        </p:nvSpPr>
        <p:spPr>
          <a:xfrm>
            <a:off x="10448514" y="2959749"/>
            <a:ext cx="145914" cy="145914"/>
          </a:xfrm>
          <a:prstGeom prst="ellipse">
            <a:avLst/>
          </a:prstGeom>
          <a:solidFill>
            <a:srgbClr val="9DC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" name="Connettore 1 3"/>
          <p:cNvCxnSpPr/>
          <p:nvPr userDrawn="1"/>
        </p:nvCxnSpPr>
        <p:spPr>
          <a:xfrm>
            <a:off x="4564601" y="3528905"/>
            <a:ext cx="3111713" cy="0"/>
          </a:xfrm>
          <a:prstGeom prst="line">
            <a:avLst/>
          </a:prstGeom>
          <a:ln w="28575">
            <a:solidFill>
              <a:srgbClr val="9DC2E5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31" name="Gruppo 30"/>
          <p:cNvGrpSpPr/>
          <p:nvPr userDrawn="1"/>
        </p:nvGrpSpPr>
        <p:grpSpPr>
          <a:xfrm>
            <a:off x="8420100" y="6305710"/>
            <a:ext cx="3670300" cy="461665"/>
            <a:chOff x="96553" y="5224522"/>
            <a:chExt cx="3274377" cy="461665"/>
          </a:xfrm>
        </p:grpSpPr>
        <p:sp>
          <p:nvSpPr>
            <p:cNvPr id="32" name="CasellaDiTesto 31"/>
            <p:cNvSpPr txBox="1"/>
            <p:nvPr userDrawn="1"/>
          </p:nvSpPr>
          <p:spPr>
            <a:xfrm>
              <a:off x="724711" y="5224522"/>
              <a:ext cx="26462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800" b="1" kern="1200" dirty="0">
                  <a:ln w="0">
                    <a:noFill/>
                  </a:ln>
                  <a:solidFill>
                    <a:schemeClr val="bg1"/>
                  </a:solidFill>
                  <a:effectLst/>
                  <a:latin typeface="+mn-lt"/>
                  <a:ea typeface="+mn-ea"/>
                  <a:cs typeface="+mn-cs"/>
                </a:rPr>
                <a:t>This project has received funding from the European Union's Horizon 2020 research and innovation programme under grant agreement No. 857172 (SMARTBEAR).</a:t>
              </a:r>
              <a:endParaRPr lang="it-IT" sz="800" b="1" dirty="0">
                <a:ln w="0">
                  <a:noFill/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33" name="Immagine 32"/>
            <p:cNvPicPr>
              <a:picLocks noChangeAspect="1"/>
            </p:cNvPicPr>
            <p:nvPr userDrawn="1"/>
          </p:nvPicPr>
          <p:blipFill rotWithShape="1">
            <a:blip r:embed="rId2"/>
            <a:srcRect t="1460"/>
            <a:stretch>
              <a:fillRect/>
            </a:stretch>
          </p:blipFill>
          <p:spPr>
            <a:xfrm>
              <a:off x="96553" y="5245973"/>
              <a:ext cx="647614" cy="423217"/>
            </a:xfrm>
            <a:prstGeom prst="rect">
              <a:avLst/>
            </a:prstGeom>
          </p:spPr>
        </p:pic>
      </p:grpSp>
      <p:sp>
        <p:nvSpPr>
          <p:cNvPr id="41" name="Segnaposto testo 40"/>
          <p:cNvSpPr>
            <a:spLocks noGrp="1"/>
          </p:cNvSpPr>
          <p:nvPr>
            <p:ph type="body" sz="quarter" idx="10" hasCustomPrompt="1"/>
          </p:nvPr>
        </p:nvSpPr>
        <p:spPr>
          <a:xfrm>
            <a:off x="1976438" y="3646498"/>
            <a:ext cx="8239125" cy="419100"/>
          </a:xfrm>
        </p:spPr>
        <p:txBody>
          <a:bodyPr>
            <a:normAutofit/>
          </a:bodyPr>
          <a:lstStyle>
            <a:lvl1pPr marL="45720" indent="0" algn="ctr">
              <a:buNone/>
              <a:defRPr sz="1600" b="1" spc="300"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it-IT" dirty="0"/>
              <a:t>Email </a:t>
            </a:r>
            <a:r>
              <a:rPr lang="it-IT" dirty="0" err="1"/>
              <a:t>contact</a:t>
            </a:r>
            <a:endParaRPr lang="it-IT" dirty="0"/>
          </a:p>
        </p:txBody>
      </p:sp>
      <p:sp>
        <p:nvSpPr>
          <p:cNvPr id="43" name="Segnaposto testo 42"/>
          <p:cNvSpPr>
            <a:spLocks noGrp="1"/>
          </p:cNvSpPr>
          <p:nvPr>
            <p:ph type="body" sz="quarter" idx="11" hasCustomPrompt="1"/>
          </p:nvPr>
        </p:nvSpPr>
        <p:spPr>
          <a:xfrm>
            <a:off x="1976438" y="2592262"/>
            <a:ext cx="8239125" cy="805996"/>
          </a:xfr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SzPct val="80000"/>
              <a:buFont typeface="Arial" panose="020B0604020202020204" pitchFamily="34" charset="0"/>
              <a:buNone/>
              <a:defRPr lang="it-IT" sz="4000" b="1" kern="1200" cap="all" spc="600" baseline="0" dirty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it-IT" dirty="0"/>
              <a:t>THANK YOU</a:t>
            </a: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961" y="1015078"/>
            <a:ext cx="2278079" cy="1344982"/>
          </a:xfrm>
          <a:prstGeom prst="rect">
            <a:avLst/>
          </a:prstGeom>
        </p:spPr>
      </p:pic>
      <p:grpSp>
        <p:nvGrpSpPr>
          <p:cNvPr id="23" name="Gruppo 22"/>
          <p:cNvGrpSpPr/>
          <p:nvPr userDrawn="1"/>
        </p:nvGrpSpPr>
        <p:grpSpPr>
          <a:xfrm>
            <a:off x="301756" y="4249850"/>
            <a:ext cx="11685350" cy="1757606"/>
            <a:chOff x="301756" y="4249850"/>
            <a:chExt cx="11685350" cy="1757606"/>
          </a:xfrm>
        </p:grpSpPr>
        <p:pic>
          <p:nvPicPr>
            <p:cNvPr id="1036" name="Picture 12" descr="Risultati immagini per philips logo"/>
            <p:cNvPicPr>
              <a:picLocks noChangeAspect="1" noChangeArrowheads="1"/>
            </p:cNvPicPr>
            <p:nvPr userDrawn="1"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6470" y="4249850"/>
              <a:ext cx="758230" cy="875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2" name="Gruppo 21"/>
            <p:cNvGrpSpPr/>
            <p:nvPr userDrawn="1"/>
          </p:nvGrpSpPr>
          <p:grpSpPr>
            <a:xfrm>
              <a:off x="301756" y="4391936"/>
              <a:ext cx="11685350" cy="1615520"/>
              <a:chOff x="301756" y="4391936"/>
              <a:chExt cx="11685350" cy="1615520"/>
            </a:xfrm>
          </p:grpSpPr>
          <p:pic>
            <p:nvPicPr>
              <p:cNvPr id="1026" name="Picture 2" descr="https://anaaslanacademy.ro/wp-content/uploads/2019/08/Logo-Green-Clear-300x127.png"/>
              <p:cNvPicPr>
                <a:picLocks noChangeAspect="1" noChangeArrowheads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73055" y="4532379"/>
                <a:ext cx="913084" cy="3865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" name="Immagine 2"/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6257" y="4478678"/>
                <a:ext cx="1035785" cy="417643"/>
              </a:xfrm>
              <a:prstGeom prst="rect">
                <a:avLst/>
              </a:prstGeom>
            </p:spPr>
          </p:pic>
          <p:pic>
            <p:nvPicPr>
              <p:cNvPr id="1030" name="Picture 6" descr="Risultati immagini per atc athens technology center"/>
              <p:cNvPicPr>
                <a:picLocks noChangeAspect="1" noChangeArrowheads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3640" y="4991196"/>
                <a:ext cx="814842" cy="4065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Immagine 4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23494" y="5558821"/>
                <a:ext cx="883251" cy="448635"/>
              </a:xfrm>
              <a:prstGeom prst="rect">
                <a:avLst/>
              </a:prstGeom>
            </p:spPr>
          </p:pic>
          <p:pic>
            <p:nvPicPr>
              <p:cNvPr id="7" name="Immagine 6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4073" y="4578327"/>
                <a:ext cx="1237087" cy="218344"/>
              </a:xfrm>
              <a:prstGeom prst="rect">
                <a:avLst/>
              </a:prstGeom>
            </p:spPr>
          </p:pic>
          <p:pic>
            <p:nvPicPr>
              <p:cNvPr id="10" name="Immagine 9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71415" y="4506503"/>
                <a:ext cx="695682" cy="361993"/>
              </a:xfrm>
              <a:prstGeom prst="rect">
                <a:avLst/>
              </a:prstGeom>
            </p:spPr>
          </p:pic>
          <p:pic>
            <p:nvPicPr>
              <p:cNvPr id="1032" name="Picture 8" descr="Risultati immagini per city uol logo"/>
              <p:cNvPicPr>
                <a:picLocks noChangeAspect="1" noChangeArrowheads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20533" y="4473148"/>
                <a:ext cx="1441997" cy="4287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Immagine 5"/>
              <p:cNvPicPr>
                <a:picLocks noChangeAspect="1"/>
              </p:cNvPicPr>
              <p:nvPr userDrawn="1"/>
            </p:nvPicPr>
            <p:blipFill>
              <a:blip r:embed="rId12"/>
              <a:stretch>
                <a:fillRect/>
              </a:stretch>
            </p:blipFill>
            <p:spPr>
              <a:xfrm>
                <a:off x="301756" y="4477727"/>
                <a:ext cx="695128" cy="419544"/>
              </a:xfrm>
              <a:prstGeom prst="rect">
                <a:avLst/>
              </a:prstGeom>
            </p:spPr>
          </p:pic>
          <p:pic>
            <p:nvPicPr>
              <p:cNvPr id="11" name="Immagine 10"/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83196" y="5490542"/>
                <a:ext cx="803910" cy="495268"/>
              </a:xfrm>
              <a:prstGeom prst="rect">
                <a:avLst/>
              </a:prstGeom>
            </p:spPr>
          </p:pic>
          <p:pic>
            <p:nvPicPr>
              <p:cNvPr id="14" name="Picture 2" descr="https://www.ehu.eus/documents/2947353/2967517/siglas_grande.jpg/a117bc47-3842-4253-b7f1-0eb87968661f"/>
              <p:cNvPicPr>
                <a:picLocks noChangeAspect="1" noChangeArrowheads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95488" y="4472010"/>
                <a:ext cx="565275" cy="4309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Immagine 16"/>
              <p:cNvPicPr>
                <a:picLocks noChangeAspect="1"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48257" y="5647733"/>
                <a:ext cx="1088673" cy="249465"/>
              </a:xfrm>
              <a:prstGeom prst="rect">
                <a:avLst/>
              </a:prstGeom>
            </p:spPr>
          </p:pic>
          <p:pic>
            <p:nvPicPr>
              <p:cNvPr id="18" name="Immagine 17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1929" y="4953790"/>
                <a:ext cx="1116499" cy="489045"/>
              </a:xfrm>
              <a:prstGeom prst="rect">
                <a:avLst/>
              </a:prstGeom>
            </p:spPr>
          </p:pic>
          <p:pic>
            <p:nvPicPr>
              <p:cNvPr id="19" name="Immagine 18"/>
              <p:cNvPicPr>
                <a:picLocks noChangeAspect="1"/>
              </p:cNvPicPr>
              <p:nvPr userDrawn="1"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22654" y="5030597"/>
                <a:ext cx="1321084" cy="335431"/>
              </a:xfrm>
              <a:prstGeom prst="rect">
                <a:avLst/>
              </a:prstGeom>
            </p:spPr>
          </p:pic>
          <p:pic>
            <p:nvPicPr>
              <p:cNvPr id="20" name="Immagine 19"/>
              <p:cNvPicPr>
                <a:picLocks noChangeAspect="1"/>
              </p:cNvPicPr>
              <p:nvPr userDrawn="1"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81903" y="4391936"/>
                <a:ext cx="670929" cy="591127"/>
              </a:xfrm>
              <a:prstGeom prst="rect">
                <a:avLst/>
              </a:prstGeom>
            </p:spPr>
          </p:pic>
          <p:pic>
            <p:nvPicPr>
              <p:cNvPr id="24" name="Immagine 23"/>
              <p:cNvPicPr>
                <a:picLocks noChangeAspect="1"/>
              </p:cNvPicPr>
              <p:nvPr userDrawn="1"/>
            </p:nvPicPr>
            <p:blipFill>
              <a:blip r:embed="rId19"/>
              <a:stretch>
                <a:fillRect/>
              </a:stretch>
            </p:blipFill>
            <p:spPr>
              <a:xfrm>
                <a:off x="2612282" y="5582594"/>
                <a:ext cx="1816844" cy="424862"/>
              </a:xfrm>
              <a:prstGeom prst="rect">
                <a:avLst/>
              </a:prstGeom>
            </p:spPr>
          </p:pic>
          <p:pic>
            <p:nvPicPr>
              <p:cNvPr id="25" name="Immagine 24"/>
              <p:cNvPicPr>
                <a:picLocks noChangeAspect="1"/>
              </p:cNvPicPr>
              <p:nvPr userDrawn="1"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64489" y="4933900"/>
                <a:ext cx="760503" cy="526004"/>
              </a:xfrm>
              <a:prstGeom prst="rect">
                <a:avLst/>
              </a:prstGeom>
            </p:spPr>
          </p:pic>
          <p:pic>
            <p:nvPicPr>
              <p:cNvPr id="26" name="Immagine 25"/>
              <p:cNvPicPr>
                <a:picLocks noChangeAspect="1"/>
              </p:cNvPicPr>
              <p:nvPr userDrawn="1"/>
            </p:nvPicPr>
            <p:blipFill>
              <a:blip r:embed="rId2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2073" y="4830902"/>
                <a:ext cx="734821" cy="734821"/>
              </a:xfrm>
              <a:prstGeom prst="rect">
                <a:avLst/>
              </a:prstGeom>
            </p:spPr>
          </p:pic>
          <p:pic>
            <p:nvPicPr>
              <p:cNvPr id="27" name="Immagine 26"/>
              <p:cNvPicPr>
                <a:picLocks noChangeAspect="1"/>
              </p:cNvPicPr>
              <p:nvPr userDrawn="1"/>
            </p:nvPicPr>
            <p:blipFill>
              <a:blip r:embed="rId2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48714" y="4869921"/>
                <a:ext cx="1344894" cy="656783"/>
              </a:xfrm>
              <a:prstGeom prst="rect">
                <a:avLst/>
              </a:prstGeom>
            </p:spPr>
          </p:pic>
          <p:pic>
            <p:nvPicPr>
              <p:cNvPr id="28" name="Immagine 27"/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37828" y="5565723"/>
                <a:ext cx="970912" cy="411215"/>
              </a:xfrm>
              <a:prstGeom prst="rect">
                <a:avLst/>
              </a:prstGeom>
            </p:spPr>
          </p:pic>
          <p:pic>
            <p:nvPicPr>
              <p:cNvPr id="29" name="Immagine 28"/>
              <p:cNvPicPr>
                <a:picLocks noChangeAspect="1"/>
              </p:cNvPicPr>
              <p:nvPr userDrawn="1"/>
            </p:nvPicPr>
            <p:blipFill>
              <a:blip r:embed="rId2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7955" y="4737381"/>
                <a:ext cx="1492611" cy="829003"/>
              </a:xfrm>
              <a:prstGeom prst="rect">
                <a:avLst/>
              </a:prstGeom>
            </p:spPr>
          </p:pic>
          <p:pic>
            <p:nvPicPr>
              <p:cNvPr id="30" name="Immagine 29"/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0039" y="5531797"/>
                <a:ext cx="1969716" cy="458461"/>
              </a:xfrm>
              <a:prstGeom prst="rect">
                <a:avLst/>
              </a:prstGeom>
            </p:spPr>
          </p:pic>
          <p:pic>
            <p:nvPicPr>
              <p:cNvPr id="34" name="Immagine 33"/>
              <p:cNvPicPr>
                <a:picLocks noChangeAspect="1"/>
              </p:cNvPicPr>
              <p:nvPr userDrawn="1"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80136" y="4467047"/>
                <a:ext cx="760590" cy="440904"/>
              </a:xfrm>
              <a:prstGeom prst="rect">
                <a:avLst/>
              </a:prstGeom>
            </p:spPr>
          </p:pic>
          <p:pic>
            <p:nvPicPr>
              <p:cNvPr id="40" name="Picture 8" descr="Risultati immagini per ibm logo"/>
              <p:cNvPicPr>
                <a:picLocks noChangeAspect="1" noChangeArrowheads="1"/>
              </p:cNvPicPr>
              <p:nvPr userDrawn="1"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67900" y="5548044"/>
                <a:ext cx="935167" cy="4250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Immagine 46"/>
              <p:cNvPicPr>
                <a:picLocks noChangeAspect="1"/>
              </p:cNvPicPr>
              <p:nvPr userDrawn="1"/>
            </p:nvPicPr>
            <p:blipFill>
              <a:blip r:embed="rId28"/>
              <a:stretch>
                <a:fillRect/>
              </a:stretch>
            </p:blipFill>
            <p:spPr>
              <a:xfrm>
                <a:off x="7166804" y="5581650"/>
                <a:ext cx="1191017" cy="354663"/>
              </a:xfrm>
              <a:prstGeom prst="rect">
                <a:avLst/>
              </a:prstGeom>
            </p:spPr>
          </p:pic>
          <p:pic>
            <p:nvPicPr>
              <p:cNvPr id="1038" name="Picture 14" descr="Risultati immagini per University of Ioannina medical technology and information system"/>
              <p:cNvPicPr>
                <a:picLocks noChangeAspect="1" noChangeArrowheads="1"/>
              </p:cNvPicPr>
              <p:nvPr userDrawn="1"/>
            </p:nvPicPr>
            <p:blipFill>
              <a:blip r:embed="rId29" cstate="print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25428" y="4997173"/>
                <a:ext cx="865408" cy="4022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Immagine 20"/>
              <p:cNvPicPr>
                <a:picLocks noChangeAspect="1"/>
              </p:cNvPicPr>
              <p:nvPr userDrawn="1"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77222" y="4983063"/>
                <a:ext cx="548789" cy="548789"/>
              </a:xfrm>
              <a:prstGeom prst="rect">
                <a:avLst/>
              </a:prstGeom>
            </p:spPr>
          </p:pic>
        </p:grp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>
  <p:cSld name="1_Confronto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701040" y="424671"/>
            <a:ext cx="10777598" cy="750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D3D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D3D"/>
              </a:buClr>
              <a:buSzPts val="1600"/>
              <a:buNone/>
              <a:defRPr sz="2000" b="0" cap="none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63D3D"/>
              </a:buClr>
              <a:buSzPts val="16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63D3D"/>
              </a:buClr>
              <a:buSzPts val="144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63D3D"/>
              </a:buClr>
              <a:buSzPts val="128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63D3D"/>
              </a:buClr>
              <a:buSzPts val="128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1341120" y="2740732"/>
            <a:ext cx="4572000" cy="3288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63D3D"/>
              </a:buClr>
              <a:buSzPts val="1440"/>
              <a:buChar char="•"/>
              <a:defRPr sz="1800"/>
            </a:lvl1pPr>
            <a:lvl2pPr marL="914400" lvl="1" indent="-30988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63D3D"/>
              </a:buClr>
              <a:buSzPts val="1280"/>
              <a:buChar char="•"/>
              <a:defRPr sz="1600"/>
            </a:lvl2pPr>
            <a:lvl3pPr marL="1371600" lvl="2" indent="-29972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63D3D"/>
              </a:buClr>
              <a:buSzPts val="1120"/>
              <a:buChar char="•"/>
              <a:defRPr sz="1400"/>
            </a:lvl3pPr>
            <a:lvl4pPr marL="1828800" lvl="3" indent="-28956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63D3D"/>
              </a:buClr>
              <a:buSzPts val="960"/>
              <a:buChar char="•"/>
              <a:defRPr sz="1200"/>
            </a:lvl4pPr>
            <a:lvl5pPr marL="2286000" lvl="4" indent="-28956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63D3D"/>
              </a:buClr>
              <a:buSzPts val="960"/>
              <a:buChar char="•"/>
              <a:defRPr sz="1200"/>
            </a:lvl5pPr>
            <a:lvl6pPr marL="2743200" lvl="5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/>
            </a:lvl6pPr>
            <a:lvl7pPr marL="3200400" lvl="6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/>
            </a:lvl7pPr>
            <a:lvl8pPr marL="3657600" lvl="7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/>
            </a:lvl8pPr>
            <a:lvl9pPr marL="4114800" lvl="8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142" name="Google Shape;142;p32"/>
          <p:cNvSpPr txBox="1">
            <a:spLocks noGrp="1"/>
          </p:cNvSpPr>
          <p:nvPr>
            <p:ph type="body" idx="3"/>
          </p:nvPr>
        </p:nvSpPr>
        <p:spPr>
          <a:xfrm>
            <a:off x="6278880" y="1837464"/>
            <a:ext cx="4572000" cy="766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D3D"/>
              </a:buClr>
              <a:buSzPts val="1600"/>
              <a:buNone/>
              <a:defRPr sz="2000" b="0" cap="none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63D3D"/>
              </a:buClr>
              <a:buSzPts val="16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63D3D"/>
              </a:buClr>
              <a:buSzPts val="144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63D3D"/>
              </a:buClr>
              <a:buSzPts val="128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63D3D"/>
              </a:buClr>
              <a:buSzPts val="128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143" name="Google Shape;143;p32"/>
          <p:cNvSpPr txBox="1">
            <a:spLocks noGrp="1"/>
          </p:cNvSpPr>
          <p:nvPr>
            <p:ph type="body" idx="4"/>
          </p:nvPr>
        </p:nvSpPr>
        <p:spPr>
          <a:xfrm>
            <a:off x="6278880" y="2740732"/>
            <a:ext cx="4572000" cy="3288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363D3D"/>
              </a:buClr>
              <a:buSzPts val="1440"/>
              <a:buChar char="•"/>
              <a:defRPr sz="1800"/>
            </a:lvl1pPr>
            <a:lvl2pPr marL="914400" lvl="1" indent="-30988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63D3D"/>
              </a:buClr>
              <a:buSzPts val="1280"/>
              <a:buChar char="•"/>
              <a:defRPr sz="1600"/>
            </a:lvl2pPr>
            <a:lvl3pPr marL="1371600" lvl="2" indent="-29972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63D3D"/>
              </a:buClr>
              <a:buSzPts val="1120"/>
              <a:buChar char="•"/>
              <a:defRPr sz="1400"/>
            </a:lvl3pPr>
            <a:lvl4pPr marL="1828800" lvl="3" indent="-28956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63D3D"/>
              </a:buClr>
              <a:buSzPts val="960"/>
              <a:buChar char="•"/>
              <a:defRPr sz="1200"/>
            </a:lvl4pPr>
            <a:lvl5pPr marL="2286000" lvl="4" indent="-28956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63D3D"/>
              </a:buClr>
              <a:buSzPts val="960"/>
              <a:buChar char="•"/>
              <a:defRPr sz="1200"/>
            </a:lvl5pPr>
            <a:lvl6pPr marL="2743200" lvl="5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/>
            </a:lvl6pPr>
            <a:lvl7pPr marL="3200400" lvl="6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/>
            </a:lvl7pPr>
            <a:lvl8pPr marL="3657600" lvl="7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/>
            </a:lvl8pPr>
            <a:lvl9pPr marL="4114800" lvl="8" indent="-304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/>
            </a:lvl9pPr>
          </a:lstStyle>
          <a:p/>
        </p:txBody>
      </p:sp>
      <p:sp>
        <p:nvSpPr>
          <p:cNvPr id="144" name="Google Shape;144;p32"/>
          <p:cNvSpPr txBox="1">
            <a:spLocks noGrp="1"/>
          </p:cNvSpPr>
          <p:nvPr>
            <p:ph type="dt" idx="10"/>
          </p:nvPr>
        </p:nvSpPr>
        <p:spPr>
          <a:xfrm>
            <a:off x="10111187" y="6533872"/>
            <a:ext cx="960120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AF4A8434-934A-435D-A8DE-804C3BC19655}" type="datetime1">
              <a:rPr lang="el-GR" smtClean="0"/>
            </a:fld>
            <a:endParaRPr lang="el-GR"/>
          </a:p>
        </p:txBody>
      </p:sp>
      <p:sp>
        <p:nvSpPr>
          <p:cNvPr id="145" name="Google Shape;145;p32"/>
          <p:cNvSpPr txBox="1">
            <a:spLocks noGrp="1"/>
          </p:cNvSpPr>
          <p:nvPr>
            <p:ph type="sldNum" idx="12"/>
          </p:nvPr>
        </p:nvSpPr>
        <p:spPr>
          <a:xfrm>
            <a:off x="11280841" y="6533872"/>
            <a:ext cx="640080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1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1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1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1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1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1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1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1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1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</a:fld>
            <a:endParaRPr lang="el-GR"/>
          </a:p>
        </p:txBody>
      </p:sp>
      <p:sp>
        <p:nvSpPr>
          <p:cNvPr id="146" name="Google Shape;146;p32"/>
          <p:cNvSpPr txBox="1">
            <a:spLocks noGrp="1"/>
          </p:cNvSpPr>
          <p:nvPr>
            <p:ph type="ftr" idx="11"/>
          </p:nvPr>
        </p:nvSpPr>
        <p:spPr>
          <a:xfrm>
            <a:off x="305183" y="6521651"/>
            <a:ext cx="5220128" cy="23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1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19/09/2024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8D9AD5-F248-4919-864A-CFD76CC027D6}" type="slidenum">
              <a:rPr lang="it-IT" smtClean="0"/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Smart Bear - Project Overview</a:t>
            </a:r>
            <a:endParaRPr lang="it-IT" dirty="0"/>
          </a:p>
        </p:txBody>
      </p:sp>
    </p:spTree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  <a:endParaRPr lang="el-GR"/>
          </a:p>
          <a:p>
            <a:pPr lvl="1"/>
            <a:r>
              <a:rPr lang="el-GR"/>
              <a:t>Δεύτερο επίπεδο</a:t>
            </a:r>
            <a:endParaRPr lang="el-GR"/>
          </a:p>
          <a:p>
            <a:pPr lvl="2"/>
            <a:r>
              <a:rPr lang="el-GR"/>
              <a:t>Τρίτο επίπεδο</a:t>
            </a:r>
            <a:endParaRPr lang="el-GR"/>
          </a:p>
          <a:p>
            <a:pPr lvl="3"/>
            <a:r>
              <a:rPr lang="el-GR"/>
              <a:t>Τέταρτο επίπεδο</a:t>
            </a:r>
            <a:endParaRPr lang="el-GR"/>
          </a:p>
          <a:p>
            <a:pPr lvl="4"/>
            <a:r>
              <a:rPr lang="el-GR"/>
              <a:t>Πέμπτο επίπεδο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63AC-CABD-4C46-8AEB-66F6F54554D1}" type="datetimeFigureOut">
              <a:rPr lang="el-GR" smtClean="0"/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B5B04-48B8-4206-8959-97C799B1BE32}" type="slidenum">
              <a:rPr lang="el-GR" smtClean="0"/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63AC-CABD-4C46-8AEB-66F6F54554D1}" type="datetimeFigureOut">
              <a:rPr lang="el-GR" smtClean="0"/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B5B04-48B8-4206-8959-97C799B1BE32}" type="slidenum">
              <a:rPr lang="el-GR" smtClean="0"/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  <a:endParaRPr lang="el-GR"/>
          </a:p>
          <a:p>
            <a:pPr lvl="1"/>
            <a:r>
              <a:rPr lang="el-GR"/>
              <a:t>Δεύτερο επίπεδο</a:t>
            </a:r>
            <a:endParaRPr lang="el-GR"/>
          </a:p>
          <a:p>
            <a:pPr lvl="2"/>
            <a:r>
              <a:rPr lang="el-GR"/>
              <a:t>Τρίτο επίπεδο</a:t>
            </a:r>
            <a:endParaRPr lang="el-GR"/>
          </a:p>
          <a:p>
            <a:pPr lvl="3"/>
            <a:r>
              <a:rPr lang="el-GR"/>
              <a:t>Τέταρτο επίπεδο</a:t>
            </a:r>
            <a:endParaRPr lang="el-GR"/>
          </a:p>
          <a:p>
            <a:pPr lvl="4"/>
            <a:r>
              <a:rPr lang="el-GR"/>
              <a:t>Πέμπτο επίπεδο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  <a:endParaRPr lang="el-GR"/>
          </a:p>
          <a:p>
            <a:pPr lvl="1"/>
            <a:r>
              <a:rPr lang="el-GR"/>
              <a:t>Δεύτερο επίπεδο</a:t>
            </a:r>
            <a:endParaRPr lang="el-GR"/>
          </a:p>
          <a:p>
            <a:pPr lvl="2"/>
            <a:r>
              <a:rPr lang="el-GR"/>
              <a:t>Τρίτο επίπεδο</a:t>
            </a:r>
            <a:endParaRPr lang="el-GR"/>
          </a:p>
          <a:p>
            <a:pPr lvl="3"/>
            <a:r>
              <a:rPr lang="el-GR"/>
              <a:t>Τέταρτο επίπεδο</a:t>
            </a:r>
            <a:endParaRPr lang="el-GR"/>
          </a:p>
          <a:p>
            <a:pPr lvl="4"/>
            <a:r>
              <a:rPr lang="el-GR"/>
              <a:t>Πέμπτο επίπεδο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63AC-CABD-4C46-8AEB-66F6F54554D1}" type="datetimeFigureOut">
              <a:rPr lang="el-GR" smtClean="0"/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B5B04-48B8-4206-8959-97C799B1BE32}" type="slidenum">
              <a:rPr lang="el-GR" smtClean="0"/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  <a:endParaRPr lang="el-GR"/>
          </a:p>
          <a:p>
            <a:pPr lvl="1"/>
            <a:r>
              <a:rPr lang="el-GR"/>
              <a:t>Δεύτερο επίπεδο</a:t>
            </a:r>
            <a:endParaRPr lang="el-GR"/>
          </a:p>
          <a:p>
            <a:pPr lvl="2"/>
            <a:r>
              <a:rPr lang="el-GR"/>
              <a:t>Τρίτο επίπεδο</a:t>
            </a:r>
            <a:endParaRPr lang="el-GR"/>
          </a:p>
          <a:p>
            <a:pPr lvl="3"/>
            <a:r>
              <a:rPr lang="el-GR"/>
              <a:t>Τέταρτο επίπεδο</a:t>
            </a:r>
            <a:endParaRPr lang="el-GR"/>
          </a:p>
          <a:p>
            <a:pPr lvl="4"/>
            <a:r>
              <a:rPr lang="el-GR"/>
              <a:t>Πέμπτο επίπεδο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  <a:endParaRPr lang="el-GR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  <a:endParaRPr lang="el-GR"/>
          </a:p>
          <a:p>
            <a:pPr lvl="1"/>
            <a:r>
              <a:rPr lang="el-GR"/>
              <a:t>Δεύτερο επίπεδο</a:t>
            </a:r>
            <a:endParaRPr lang="el-GR"/>
          </a:p>
          <a:p>
            <a:pPr lvl="2"/>
            <a:r>
              <a:rPr lang="el-GR"/>
              <a:t>Τρίτο επίπεδο</a:t>
            </a:r>
            <a:endParaRPr lang="el-GR"/>
          </a:p>
          <a:p>
            <a:pPr lvl="3"/>
            <a:r>
              <a:rPr lang="el-GR"/>
              <a:t>Τέταρτο επίπεδο</a:t>
            </a:r>
            <a:endParaRPr lang="el-GR"/>
          </a:p>
          <a:p>
            <a:pPr lvl="4"/>
            <a:r>
              <a:rPr lang="el-GR"/>
              <a:t>Πέμπτο επίπεδο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63AC-CABD-4C46-8AEB-66F6F54554D1}" type="datetimeFigureOut">
              <a:rPr lang="el-GR" smtClean="0"/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B5B04-48B8-4206-8959-97C799B1BE32}" type="slidenum">
              <a:rPr lang="el-GR" smtClean="0"/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63AC-CABD-4C46-8AEB-66F6F54554D1}" type="datetimeFigureOut">
              <a:rPr lang="el-GR" smtClean="0"/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B5B04-48B8-4206-8959-97C799B1BE32}" type="slidenum">
              <a:rPr lang="el-GR" smtClean="0"/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63AC-CABD-4C46-8AEB-66F6F54554D1}" type="datetimeFigureOut">
              <a:rPr lang="el-GR" smtClean="0"/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B5B04-48B8-4206-8959-97C799B1BE32}" type="slidenum">
              <a:rPr lang="el-GR" smtClean="0"/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  <a:endParaRPr lang="el-GR"/>
          </a:p>
          <a:p>
            <a:pPr lvl="1"/>
            <a:r>
              <a:rPr lang="el-GR"/>
              <a:t>Δεύτερο επίπεδο</a:t>
            </a:r>
            <a:endParaRPr lang="el-GR"/>
          </a:p>
          <a:p>
            <a:pPr lvl="2"/>
            <a:r>
              <a:rPr lang="el-GR"/>
              <a:t>Τρίτο επίπεδο</a:t>
            </a:r>
            <a:endParaRPr lang="el-GR"/>
          </a:p>
          <a:p>
            <a:pPr lvl="3"/>
            <a:r>
              <a:rPr lang="el-GR"/>
              <a:t>Τέταρτο επίπεδο</a:t>
            </a:r>
            <a:endParaRPr lang="el-GR"/>
          </a:p>
          <a:p>
            <a:pPr lvl="4"/>
            <a:r>
              <a:rPr lang="el-GR"/>
              <a:t>Πέμπτο επίπεδο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63AC-CABD-4C46-8AEB-66F6F54554D1}" type="datetimeFigureOut">
              <a:rPr lang="el-GR" smtClean="0"/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B5B04-48B8-4206-8959-97C799B1BE32}" type="slidenum">
              <a:rPr lang="el-GR" smtClean="0"/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63AC-CABD-4C46-8AEB-66F6F54554D1}" type="datetimeFigureOut">
              <a:rPr lang="el-GR" smtClean="0"/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B5B04-48B8-4206-8959-97C799B1BE32}" type="slidenum">
              <a:rPr lang="el-GR" smtClean="0"/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heme" Target="../theme/theme2.xml"/><Relationship Id="rId8" Type="http://schemas.openxmlformats.org/officeDocument/2006/relationships/image" Target="../media/image31.png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  <a:endParaRPr lang="el-GR"/>
          </a:p>
          <a:p>
            <a:pPr lvl="1"/>
            <a:r>
              <a:rPr lang="el-GR"/>
              <a:t>Δεύτερο επίπεδο</a:t>
            </a:r>
            <a:endParaRPr lang="el-GR"/>
          </a:p>
          <a:p>
            <a:pPr lvl="2"/>
            <a:r>
              <a:rPr lang="el-GR"/>
              <a:t>Τρίτο επίπεδο</a:t>
            </a:r>
            <a:endParaRPr lang="el-GR"/>
          </a:p>
          <a:p>
            <a:pPr lvl="3"/>
            <a:r>
              <a:rPr lang="el-GR"/>
              <a:t>Τέταρτο επίπεδο</a:t>
            </a:r>
            <a:endParaRPr lang="el-GR"/>
          </a:p>
          <a:p>
            <a:pPr lvl="4"/>
            <a:r>
              <a:rPr lang="el-GR"/>
              <a:t>Πέμπτο επίπεδο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463AC-CABD-4C46-8AEB-66F6F54554D1}" type="datetimeFigureOut">
              <a:rPr lang="el-GR" smtClean="0"/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B5B04-48B8-4206-8959-97C799B1BE32}" type="slidenum">
              <a:rPr lang="el-GR" smtClean="0"/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 userDrawn="1"/>
        </p:nvSpPr>
        <p:spPr>
          <a:xfrm>
            <a:off x="-1" y="6418237"/>
            <a:ext cx="12188826" cy="466910"/>
          </a:xfrm>
          <a:prstGeom prst="rect">
            <a:avLst/>
          </a:prstGeom>
          <a:solidFill>
            <a:srgbClr val="1F4E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it-IT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701040" y="424671"/>
            <a:ext cx="10777598" cy="7505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dirty="0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01040" y="1630667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Modifica gli stili del testo dello schema</a:t>
            </a:r>
            <a:endParaRPr lang="it-IT" dirty="0"/>
          </a:p>
          <a:p>
            <a:pPr lvl="1" rtl="0"/>
            <a:r>
              <a:rPr lang="it-IT" dirty="0"/>
              <a:t>Secondo livello</a:t>
            </a:r>
            <a:endParaRPr lang="it-IT" dirty="0"/>
          </a:p>
          <a:p>
            <a:pPr lvl="2" rtl="0"/>
            <a:r>
              <a:rPr lang="it-IT" dirty="0"/>
              <a:t>Terzo livello</a:t>
            </a:r>
            <a:endParaRPr lang="it-IT" dirty="0"/>
          </a:p>
          <a:p>
            <a:pPr lvl="3" rtl="0"/>
            <a:r>
              <a:rPr lang="it-IT" dirty="0"/>
              <a:t>Quarto livello</a:t>
            </a:r>
            <a:endParaRPr lang="it-IT" dirty="0"/>
          </a:p>
          <a:p>
            <a:pPr lvl="4" rtl="0"/>
            <a:r>
              <a:rPr lang="it-IT" dirty="0"/>
              <a:t>Quinto livello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10111187" y="6533872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 baseline="0">
                <a:solidFill>
                  <a:schemeClr val="tx1"/>
                </a:solidFill>
              </a:defRPr>
            </a:lvl1pPr>
          </a:lstStyle>
          <a:p>
            <a:fld id="{9A54C4EC-C341-44C0-B57D-6F775E9D5CED}" type="datetime1">
              <a:rPr lang="it-IT" smtClean="0"/>
            </a:fld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1280841" y="6533872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 baseline="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 lang="it-IT" smtClean="0"/>
            </a:fld>
            <a:endParaRPr lang="it-IT" dirty="0"/>
          </a:p>
        </p:txBody>
      </p:sp>
      <p:sp>
        <p:nvSpPr>
          <p:cNvPr id="8" name="Rettangolo 7"/>
          <p:cNvSpPr/>
          <p:nvPr userDrawn="1"/>
        </p:nvSpPr>
        <p:spPr>
          <a:xfrm>
            <a:off x="-2" y="476654"/>
            <a:ext cx="12192001" cy="45719"/>
          </a:xfrm>
          <a:prstGeom prst="rect">
            <a:avLst/>
          </a:prstGeom>
          <a:solidFill>
            <a:srgbClr val="9DC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 userDrawn="1"/>
        </p:nvSpPr>
        <p:spPr>
          <a:xfrm>
            <a:off x="-2" y="6372518"/>
            <a:ext cx="12192001" cy="45719"/>
          </a:xfrm>
          <a:prstGeom prst="rect">
            <a:avLst/>
          </a:prstGeom>
          <a:solidFill>
            <a:srgbClr val="9DC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 userDrawn="1"/>
        </p:nvSpPr>
        <p:spPr>
          <a:xfrm>
            <a:off x="411803" y="833233"/>
            <a:ext cx="109870" cy="109870"/>
          </a:xfrm>
          <a:prstGeom prst="ellipse">
            <a:avLst/>
          </a:prstGeom>
          <a:solidFill>
            <a:srgbClr val="9DC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 userDrawn="1"/>
        </p:nvSpPr>
        <p:spPr>
          <a:xfrm>
            <a:off x="-1" y="0"/>
            <a:ext cx="12188826" cy="476654"/>
          </a:xfrm>
          <a:prstGeom prst="rect">
            <a:avLst/>
          </a:prstGeom>
          <a:solidFill>
            <a:srgbClr val="1F4E7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it-IT" dirty="0"/>
          </a:p>
        </p:txBody>
      </p:sp>
      <p:sp>
        <p:nvSpPr>
          <p:cNvPr id="22" name="Ovale 21"/>
          <p:cNvSpPr/>
          <p:nvPr userDrawn="1"/>
        </p:nvSpPr>
        <p:spPr>
          <a:xfrm>
            <a:off x="11703703" y="833233"/>
            <a:ext cx="109870" cy="109870"/>
          </a:xfrm>
          <a:prstGeom prst="ellipse">
            <a:avLst/>
          </a:prstGeom>
          <a:solidFill>
            <a:srgbClr val="9DC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5183" y="6521651"/>
            <a:ext cx="5220128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 cap="all" baseline="0">
                <a:solidFill>
                  <a:schemeClr val="tx1"/>
                </a:solidFill>
              </a:defRPr>
            </a:lvl1pPr>
          </a:lstStyle>
          <a:p>
            <a:r>
              <a:rPr lang="it-IT"/>
              <a:t>short title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94" y="31839"/>
            <a:ext cx="1991332" cy="410864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/>
  <p:txStyles>
    <p:titleStyle>
      <a:lvl1pPr marL="0" indent="0" algn="ctr" defTabSz="914400" rtl="0" eaLnBrk="1" latinLnBrk="0" hangingPunct="1">
        <a:lnSpc>
          <a:spcPct val="90000"/>
        </a:lnSpc>
        <a:spcBef>
          <a:spcPct val="0"/>
        </a:spcBef>
        <a:buFont typeface="Arial" panose="020B0604020202020204" pitchFamily="34" charset="0"/>
        <a:buNone/>
        <a:defRPr sz="2800" b="1" kern="1200">
          <a:solidFill>
            <a:schemeClr val="tx2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>
              <a:lumMod val="25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>
              <a:lumMod val="25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>
              <a:lumMod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anose="020B0604020202020204" pitchFamily="34" charset="0"/>
        <a:buChar char="•"/>
        <a:defRPr sz="1400" kern="1200">
          <a:solidFill>
            <a:schemeClr val="tx2">
              <a:lumMod val="25000"/>
            </a:schemeClr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anose="020B0604020202020204" pitchFamily="34" charset="0"/>
        <a:buChar char="•"/>
        <a:defRPr sz="1400" kern="1200">
          <a:solidFill>
            <a:schemeClr val="tx2">
              <a:lumMod val="25000"/>
            </a:schemeClr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35.jpe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image" Target="../media/image81.png"/><Relationship Id="rId7" Type="http://schemas.openxmlformats.org/officeDocument/2006/relationships/image" Target="../media/image80.png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0" Type="http://schemas.openxmlformats.org/officeDocument/2006/relationships/notesSlide" Target="../notesSlides/notesSlide9.xml"/><Relationship Id="rId1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14.xml"/><Relationship Id="rId7" Type="http://schemas.openxmlformats.org/officeDocument/2006/relationships/image" Target="../media/image91.png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93.png"/><Relationship Id="rId1" Type="http://schemas.openxmlformats.org/officeDocument/2006/relationships/image" Target="../media/image92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image" Target="../media/image9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9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9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00.png"/><Relationship Id="rId1" Type="http://schemas.openxmlformats.org/officeDocument/2006/relationships/image" Target="../media/image9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6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02.png"/><Relationship Id="rId1" Type="http://schemas.openxmlformats.org/officeDocument/2006/relationships/image" Target="../media/image101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04.GIF"/><Relationship Id="rId1" Type="http://schemas.openxmlformats.org/officeDocument/2006/relationships/image" Target="../media/image103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image" Target="../media/image105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5.svg"/><Relationship Id="rId8" Type="http://schemas.openxmlformats.org/officeDocument/2006/relationships/image" Target="../media/image114.png"/><Relationship Id="rId7" Type="http://schemas.openxmlformats.org/officeDocument/2006/relationships/image" Target="../media/image73.svg"/><Relationship Id="rId6" Type="http://schemas.openxmlformats.org/officeDocument/2006/relationships/image" Target="../media/image113.png"/><Relationship Id="rId5" Type="http://schemas.openxmlformats.org/officeDocument/2006/relationships/image" Target="../media/image112.GIF"/><Relationship Id="rId4" Type="http://schemas.openxmlformats.org/officeDocument/2006/relationships/image" Target="../media/image111.svg"/><Relationship Id="rId3" Type="http://schemas.openxmlformats.org/officeDocument/2006/relationships/image" Target="../media/image110.png"/><Relationship Id="rId2" Type="http://schemas.openxmlformats.org/officeDocument/2006/relationships/image" Target="../media/image109.svg"/><Relationship Id="rId11" Type="http://schemas.openxmlformats.org/officeDocument/2006/relationships/notesSlide" Target="../notesSlides/notesSlide19.xml"/><Relationship Id="rId10" Type="http://schemas.openxmlformats.org/officeDocument/2006/relationships/slideLayout" Target="../slideLayouts/slideLayout14.xml"/><Relationship Id="rId1" Type="http://schemas.openxmlformats.org/officeDocument/2006/relationships/image" Target="../media/image108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119.png"/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image" Target="../media/image116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image" Target="../media/image127.svg"/><Relationship Id="rId7" Type="http://schemas.openxmlformats.org/officeDocument/2006/relationships/image" Target="../media/image126.png"/><Relationship Id="rId6" Type="http://schemas.openxmlformats.org/officeDocument/2006/relationships/image" Target="../media/image125.svg"/><Relationship Id="rId5" Type="http://schemas.openxmlformats.org/officeDocument/2006/relationships/image" Target="../media/image124.png"/><Relationship Id="rId4" Type="http://schemas.openxmlformats.org/officeDocument/2006/relationships/image" Target="../media/image123.svg"/><Relationship Id="rId3" Type="http://schemas.openxmlformats.org/officeDocument/2006/relationships/image" Target="../media/image122.png"/><Relationship Id="rId2" Type="http://schemas.openxmlformats.org/officeDocument/2006/relationships/image" Target="../media/image121.svg"/><Relationship Id="rId10" Type="http://schemas.openxmlformats.org/officeDocument/2006/relationships/notesSlide" Target="../notesSlides/notesSlide21.xml"/><Relationship Id="rId1" Type="http://schemas.openxmlformats.org/officeDocument/2006/relationships/image" Target="../media/image120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131.jpeg"/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image" Target="../media/image1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32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34.png"/><Relationship Id="rId1" Type="http://schemas.openxmlformats.org/officeDocument/2006/relationships/image" Target="../media/image1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35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jpeg"/><Relationship Id="rId8" Type="http://schemas.openxmlformats.org/officeDocument/2006/relationships/image" Target="../media/image44.png"/><Relationship Id="rId7" Type="http://schemas.openxmlformats.org/officeDocument/2006/relationships/image" Target="../media/image43.jpeg"/><Relationship Id="rId6" Type="http://schemas.openxmlformats.org/officeDocument/2006/relationships/image" Target="../media/image42.png"/><Relationship Id="rId5" Type="http://schemas.microsoft.com/office/2007/relationships/hdphoto" Target="../media/image41.wdp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3" Type="http://schemas.openxmlformats.org/officeDocument/2006/relationships/notesSlide" Target="../notesSlides/notesSlide3.xml"/><Relationship Id="rId12" Type="http://schemas.openxmlformats.org/officeDocument/2006/relationships/slideLayout" Target="../slideLayouts/slideLayout19.xml"/><Relationship Id="rId11" Type="http://schemas.openxmlformats.org/officeDocument/2006/relationships/image" Target="../media/image47.GIF"/><Relationship Id="rId10" Type="http://schemas.openxmlformats.org/officeDocument/2006/relationships/image" Target="../media/image46.GIF"/><Relationship Id="rId1" Type="http://schemas.openxmlformats.org/officeDocument/2006/relationships/image" Target="../media/image37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image" Target="../media/image1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39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hyperlink" Target="https://www.mafeip.eu/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43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45.svg"/><Relationship Id="rId1" Type="http://schemas.openxmlformats.org/officeDocument/2006/relationships/image" Target="../media/image1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46.pn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image" Target="../media/image1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50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jpeg"/><Relationship Id="rId8" Type="http://schemas.openxmlformats.org/officeDocument/2006/relationships/image" Target="../media/image55.jpeg"/><Relationship Id="rId7" Type="http://schemas.openxmlformats.org/officeDocument/2006/relationships/image" Target="../media/image54.jpeg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14.xml"/><Relationship Id="rId10" Type="http://schemas.openxmlformats.org/officeDocument/2006/relationships/image" Target="../media/image57.png"/><Relationship Id="rId1" Type="http://schemas.openxmlformats.org/officeDocument/2006/relationships/image" Target="../media/image4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51.png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5.xml"/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155.png"/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image" Target="../media/image15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jpeg"/><Relationship Id="rId8" Type="http://schemas.openxmlformats.org/officeDocument/2006/relationships/image" Target="../media/image60.jpeg"/><Relationship Id="rId7" Type="http://schemas.openxmlformats.org/officeDocument/2006/relationships/image" Target="../media/image59.jpeg"/><Relationship Id="rId6" Type="http://schemas.openxmlformats.org/officeDocument/2006/relationships/image" Target="../media/image58.jpeg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3" Type="http://schemas.openxmlformats.org/officeDocument/2006/relationships/notesSlide" Target="../notesSlides/notesSlide5.xml"/><Relationship Id="rId22" Type="http://schemas.openxmlformats.org/officeDocument/2006/relationships/slideLayout" Target="../slideLayouts/slideLayout14.xml"/><Relationship Id="rId21" Type="http://schemas.microsoft.com/office/2007/relationships/diagramDrawing" Target="../diagrams/drawing3.xml"/><Relationship Id="rId20" Type="http://schemas.openxmlformats.org/officeDocument/2006/relationships/diagramColors" Target="../diagrams/colors3.xml"/><Relationship Id="rId2" Type="http://schemas.openxmlformats.org/officeDocument/2006/relationships/diagramLayout" Target="../diagrams/layout1.xml"/><Relationship Id="rId19" Type="http://schemas.openxmlformats.org/officeDocument/2006/relationships/diagramQuickStyle" Target="../diagrams/quickStyle3.xml"/><Relationship Id="rId18" Type="http://schemas.openxmlformats.org/officeDocument/2006/relationships/diagramLayout" Target="../diagrams/layout3.xml"/><Relationship Id="rId17" Type="http://schemas.openxmlformats.org/officeDocument/2006/relationships/diagramData" Target="../diagrams/data3.xml"/><Relationship Id="rId16" Type="http://schemas.microsoft.com/office/2007/relationships/diagramDrawing" Target="../diagrams/drawing2.xml"/><Relationship Id="rId15" Type="http://schemas.openxmlformats.org/officeDocument/2006/relationships/diagramColors" Target="../diagrams/colors2.xml"/><Relationship Id="rId14" Type="http://schemas.openxmlformats.org/officeDocument/2006/relationships/diagramQuickStyle" Target="../diagrams/quickStyle2.xml"/><Relationship Id="rId13" Type="http://schemas.openxmlformats.org/officeDocument/2006/relationships/diagramLayout" Target="../diagrams/layout2.xml"/><Relationship Id="rId12" Type="http://schemas.openxmlformats.org/officeDocument/2006/relationships/diagramData" Target="../diagrams/data2.xml"/><Relationship Id="rId11" Type="http://schemas.openxmlformats.org/officeDocument/2006/relationships/image" Target="../media/image63.jpeg"/><Relationship Id="rId10" Type="http://schemas.openxmlformats.org/officeDocument/2006/relationships/image" Target="../media/image62.jpeg"/><Relationship Id="rId1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67.jpeg"/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image" Target="../media/image6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69.jpeg"/><Relationship Id="rId1" Type="http://schemas.openxmlformats.org/officeDocument/2006/relationships/image" Target="../media/image68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73.svg"/><Relationship Id="rId1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testo 11"/>
          <p:cNvSpPr>
            <a:spLocks noGrp="1"/>
          </p:cNvSpPr>
          <p:nvPr>
            <p:ph type="body" sz="quarter" idx="11"/>
          </p:nvPr>
        </p:nvSpPr>
        <p:spPr>
          <a:xfrm>
            <a:off x="1275080" y="5006975"/>
            <a:ext cx="9641840" cy="1171575"/>
          </a:xfrm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/>
          <a:lstStyle/>
          <a:p>
            <a:r>
              <a:rPr lang="en-US" altLang="en-US" sz="2000" i="1" dirty="0">
                <a:solidFill>
                  <a:srgbClr val="1F4E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  <a:cs typeface="Consolas" panose="020B0609020204030204" pitchFamily="49" charset="0"/>
              </a:rPr>
              <a:t>Smart Big Data Platform to Offer Evidence-based Personalised </a:t>
            </a:r>
            <a:endParaRPr lang="en-US" altLang="en-US" sz="2000" i="1" dirty="0">
              <a:solidFill>
                <a:srgbClr val="1F4E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altLang="en-US" sz="2000" i="1" dirty="0">
                <a:solidFill>
                  <a:srgbClr val="1F4E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anose="020B0609020204030204" pitchFamily="49" charset="0"/>
                <a:cs typeface="Consolas" panose="020B0609020204030204" pitchFamily="49" charset="0"/>
              </a:rPr>
              <a:t>Support for Healthy and Independent Living at Home</a:t>
            </a:r>
            <a:endParaRPr lang="en-US" altLang="en-US" sz="2000" i="1" dirty="0">
              <a:solidFill>
                <a:srgbClr val="1F4E7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27045" y="3178810"/>
            <a:ext cx="5715000" cy="1724660"/>
          </a:xfrm>
          <a:prstGeom prst="rect">
            <a:avLst/>
          </a:prstGeom>
        </p:spPr>
      </p:pic>
      <p:sp>
        <p:nvSpPr>
          <p:cNvPr id="4" name="Subtitle 3"/>
          <p:cNvSpPr>
            <a:spLocks noGrp="1"/>
          </p:cNvSpPr>
          <p:nvPr>
            <p:ph type="subTitle" idx="10"/>
          </p:nvPr>
        </p:nvSpPr>
        <p:spPr>
          <a:xfrm>
            <a:off x="0" y="888365"/>
            <a:ext cx="5499735" cy="736600"/>
          </a:xfrm>
        </p:spPr>
        <p:txBody>
          <a:bodyPr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en-US" sz="1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Anastasios Rentoumis, Alliance for Integrated Care</a:t>
            </a:r>
            <a:endParaRPr lang="en-US" sz="1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Subtitle 3"/>
          <p:cNvSpPr/>
          <p:nvPr/>
        </p:nvSpPr>
        <p:spPr>
          <a:xfrm>
            <a:off x="6790055" y="888365"/>
            <a:ext cx="5401945" cy="736600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</a:bodyPr>
          <a:lstStyle>
            <a:lvl1pPr marL="4572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 spc="300" baseline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Dimitrios Boucharas, University of Ioannina</a:t>
            </a:r>
            <a:endParaRPr lang="en-US" sz="1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 descr="Σ.Ο.Φ.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2045" y="3457575"/>
            <a:ext cx="1726565" cy="1549400"/>
          </a:xfrm>
          <a:prstGeom prst="rect">
            <a:avLst/>
          </a:prstGeom>
        </p:spPr>
      </p:pic>
      <p:pic>
        <p:nvPicPr>
          <p:cNvPr id="7" name="Picture 6" descr="medlab_logo_transparent"/>
          <p:cNvPicPr>
            <a:picLocks noChangeAspect="1"/>
          </p:cNvPicPr>
          <p:nvPr/>
        </p:nvPicPr>
        <p:blipFill>
          <a:blip r:embed="rId3"/>
          <a:srcRect r="54311"/>
          <a:stretch>
            <a:fillRect/>
          </a:stretch>
        </p:blipFill>
        <p:spPr>
          <a:xfrm>
            <a:off x="8640445" y="1766570"/>
            <a:ext cx="1696720" cy="1549400"/>
          </a:xfrm>
          <a:prstGeom prst="rect">
            <a:avLst/>
          </a:prstGeom>
        </p:spPr>
      </p:pic>
      <p:pic>
        <p:nvPicPr>
          <p:cNvPr id="8" name="Picture 7" descr="Δήμος Παλαιού Φαλήρου 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105" y="3101975"/>
            <a:ext cx="1538605" cy="1725295"/>
          </a:xfrm>
          <a:prstGeom prst="rect">
            <a:avLst/>
          </a:prstGeom>
        </p:spPr>
      </p:pic>
      <p:sp>
        <p:nvSpPr>
          <p:cNvPr id="13" name="Segnaposto piè di pagina 6"/>
          <p:cNvSpPr>
            <a:spLocks noGrp="1"/>
          </p:cNvSpPr>
          <p:nvPr>
            <p:ph type="ftr" sz="quarter" idx="3"/>
          </p:nvPr>
        </p:nvSpPr>
        <p:spPr>
          <a:xfrm>
            <a:off x="235585" y="6358255"/>
            <a:ext cx="2186305" cy="365125"/>
          </a:xfr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/>
          <a:lstStyle/>
          <a:p>
            <a:r>
              <a:rPr lang="en-US" sz="1100" b="1" cap="none">
                <a:solidFill>
                  <a:schemeClr val="bg1"/>
                </a:solidFill>
              </a:rPr>
              <a:t>Smart Bear - Project Overview</a:t>
            </a:r>
            <a:endParaRPr lang="en-US" sz="1100" b="1" cap="none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/>
          <p:cNvSpPr>
            <a:spLocks noGrp="1"/>
          </p:cNvSpPr>
          <p:nvPr>
            <p:ph type="title"/>
          </p:nvPr>
        </p:nvSpPr>
        <p:spPr>
          <a:xfrm>
            <a:off x="706300" y="-261636"/>
            <a:ext cx="10777598" cy="750586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Cognitive Evaluation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5" name="Picture 14" descr="A graph with blue and orange squares&#10;&#10;AI-generated content may be incorrect.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1" y="528975"/>
            <a:ext cx="3865198" cy="2880000"/>
          </a:xfrm>
          <a:prstGeom prst="rect">
            <a:avLst/>
          </a:prstGeom>
        </p:spPr>
      </p:pic>
      <p:pic>
        <p:nvPicPr>
          <p:cNvPr id="17" name="Picture 16" descr="A graph showing a comparison of a number of different colored squares&#10;&#10;AI-generated content may be incorrect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1" y="3465559"/>
            <a:ext cx="3843007" cy="2863465"/>
          </a:xfrm>
          <a:prstGeom prst="rect">
            <a:avLst/>
          </a:prstGeom>
        </p:spPr>
      </p:pic>
      <p:pic>
        <p:nvPicPr>
          <p:cNvPr id="19" name="Picture 18" descr="A graph of a bar graph&#10;&#10;AI-generated content may be incorrect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750" y="528975"/>
            <a:ext cx="3865198" cy="2880000"/>
          </a:xfrm>
          <a:prstGeom prst="rect">
            <a:avLst/>
          </a:prstGeom>
        </p:spPr>
      </p:pic>
      <p:pic>
        <p:nvPicPr>
          <p:cNvPr id="21" name="Picture 20" descr="A graph of a bar chart&#10;&#10;AI-generated content may be incorrect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750" y="3392442"/>
            <a:ext cx="3865198" cy="2880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76661" y="1895898"/>
            <a:ext cx="4244089" cy="3139321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chemeClr val="bg1"/>
                </a:solidFill>
              </a:rPr>
              <a:t>Improved Cognitive Function</a:t>
            </a:r>
            <a:r>
              <a:rPr lang="en-US" dirty="0">
                <a:solidFill>
                  <a:schemeClr val="bg1"/>
                </a:solidFill>
              </a:rPr>
              <a:t>: MOCA scores increased post-intervention, indicating an improved cognitive performance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chemeClr val="bg1"/>
                </a:solidFill>
              </a:rPr>
              <a:t>Reduced Depression Symptoms</a:t>
            </a:r>
            <a:r>
              <a:rPr lang="en-US" dirty="0">
                <a:solidFill>
                  <a:schemeClr val="bg1"/>
                </a:solidFill>
              </a:rPr>
              <a:t>: Both PHQ-9 and GDS scores showed a noticeable decrease, reflecting lower depression levels following the intervention.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chemeClr val="bg1"/>
                </a:solidFill>
              </a:rPr>
              <a:t>Stable Sleep Quality: </a:t>
            </a:r>
            <a:r>
              <a:rPr lang="en-US" dirty="0">
                <a:solidFill>
                  <a:schemeClr val="bg1"/>
                </a:solidFill>
              </a:rPr>
              <a:t>limited impact on subjective sleep quality.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0" name="Picture 2" descr="Cognitive - Free business icon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008" y="787774"/>
            <a:ext cx="849326" cy="84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leep quality - Free people icon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424" y="5220900"/>
            <a:ext cx="849326" cy="84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epression - Free people icon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539" y="767761"/>
            <a:ext cx="849326" cy="84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epression - Free people icon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348" y="5220900"/>
            <a:ext cx="849326" cy="84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280841" y="6533872"/>
            <a:ext cx="640080" cy="237744"/>
          </a:xfrm>
        </p:spPr>
        <p:txBody>
          <a:bodyPr/>
          <a:lstStyle/>
          <a:p>
            <a:pPr rtl="0"/>
            <a:fld id="{CA8D9AD5-F248-4919-864A-CFD76CC027D6}" type="slidenum">
              <a:rPr lang="it-IT" smtClean="0"/>
            </a:fld>
            <a:endParaRPr lang="it-IT" dirty="0"/>
          </a:p>
        </p:txBody>
      </p:sp>
      <p:sp>
        <p:nvSpPr>
          <p:cNvPr id="10" name="Segnaposto piè di pagina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cap="none"/>
              <a:t>Smart Bear - Project Overview</a:t>
            </a:r>
            <a:endParaRPr lang="it-IT" cap="none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/>
          <p:cNvSpPr>
            <a:spLocks noGrp="1"/>
          </p:cNvSpPr>
          <p:nvPr>
            <p:ph type="title"/>
          </p:nvPr>
        </p:nvSpPr>
        <p:spPr>
          <a:xfrm>
            <a:off x="706300" y="-261636"/>
            <a:ext cx="10777598" cy="750586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Functional Evaluation I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A graph of a comparison between a smartbear and a smartbear&#10;&#10;AI-generated content may be incorrect.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681" y="1230266"/>
            <a:ext cx="4348348" cy="3240000"/>
          </a:xfrm>
          <a:prstGeom prst="rect">
            <a:avLst/>
          </a:prstGeom>
        </p:spPr>
      </p:pic>
      <p:pic>
        <p:nvPicPr>
          <p:cNvPr id="7" name="Picture 6" descr="A graph with lines and dots&#10;&#10;AI-generated content may be incorrect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0266"/>
            <a:ext cx="4348348" cy="3240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73955" y="4625504"/>
            <a:ext cx="4244089" cy="147732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chemeClr val="bg1"/>
                </a:solidFill>
              </a:rPr>
              <a:t>Stable Daily Functioning</a:t>
            </a:r>
            <a:r>
              <a:rPr lang="en-US" dirty="0">
                <a:solidFill>
                  <a:schemeClr val="bg1"/>
                </a:solidFill>
              </a:rPr>
              <a:t>: Both IADL &amp; GODIN scores remained consistently high before and after SMARTBEAR, suggesting participants maintained their independence in daily living tasks.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6" name="Picture 4" descr="Daily life, everyday routine scenes of young man set | Premium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035" y="1675853"/>
            <a:ext cx="3517619" cy="234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280841" y="6533872"/>
            <a:ext cx="640080" cy="237744"/>
          </a:xfrm>
        </p:spPr>
        <p:txBody>
          <a:bodyPr/>
          <a:lstStyle/>
          <a:p>
            <a:pPr rtl="0"/>
            <a:fld id="{CA8D9AD5-F248-4919-864A-CFD76CC027D6}" type="slidenum">
              <a:rPr lang="it-IT" smtClean="0"/>
            </a:fld>
            <a:endParaRPr lang="it-IT" dirty="0"/>
          </a:p>
        </p:txBody>
      </p:sp>
      <p:sp>
        <p:nvSpPr>
          <p:cNvPr id="10" name="Segnaposto piè di pagina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cap="none"/>
              <a:t>Smart Bear - Project Overview</a:t>
            </a:r>
            <a:endParaRPr lang="it-IT" cap="none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/>
          <p:cNvSpPr>
            <a:spLocks noGrp="1"/>
          </p:cNvSpPr>
          <p:nvPr>
            <p:ph type="title"/>
          </p:nvPr>
        </p:nvSpPr>
        <p:spPr>
          <a:xfrm>
            <a:off x="706300" y="-261636"/>
            <a:ext cx="10777598" cy="750586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Balance &amp; Postural Evaluation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A graph with blue and orange squares&#10;&#10;AI-generated content may be incorrect.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802" y="3489050"/>
            <a:ext cx="3865198" cy="2880000"/>
          </a:xfrm>
          <a:prstGeom prst="rect">
            <a:avLst/>
          </a:prstGeom>
        </p:spPr>
      </p:pic>
      <p:pic>
        <p:nvPicPr>
          <p:cNvPr id="7" name="Picture 6" descr="A graph with a blue and orange rectangular object&#10;&#10;AI-generated content may be incorrect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802" y="609050"/>
            <a:ext cx="3865198" cy="2880000"/>
          </a:xfrm>
          <a:prstGeom prst="rect">
            <a:avLst/>
          </a:prstGeom>
        </p:spPr>
      </p:pic>
      <p:pic>
        <p:nvPicPr>
          <p:cNvPr id="11" name="Picture 10" descr="A graph of a bar graph&#10;&#10;AI-generated content may be incorrect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050"/>
            <a:ext cx="3865198" cy="2880000"/>
          </a:xfrm>
          <a:prstGeom prst="rect">
            <a:avLst/>
          </a:prstGeom>
        </p:spPr>
      </p:pic>
      <p:pic>
        <p:nvPicPr>
          <p:cNvPr id="13" name="Picture 12" descr="A graph of a bar graph&#10;&#10;AI-generated content may be incorrect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3865198" cy="2880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82713" y="1383791"/>
            <a:ext cx="4244089" cy="3970318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Improved Balance Performance: Scores on MINI BEST and FGA increased after SMARTBEAR, indicating measurable gains in </a:t>
            </a:r>
            <a:r>
              <a:rPr lang="en-US" b="1" dirty="0">
                <a:solidFill>
                  <a:schemeClr val="bg1"/>
                </a:solidFill>
              </a:rPr>
              <a:t>dynamic balance and gait stability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Increased Balance Confidence: higher ABC scores, reflecting </a:t>
            </a:r>
            <a:r>
              <a:rPr lang="en-US" b="1" dirty="0">
                <a:solidFill>
                  <a:schemeClr val="bg1"/>
                </a:solidFill>
              </a:rPr>
              <a:t>greater confidence </a:t>
            </a:r>
            <a:r>
              <a:rPr lang="en-US" dirty="0">
                <a:solidFill>
                  <a:schemeClr val="bg1"/>
                </a:solidFill>
              </a:rPr>
              <a:t>in performing daily activities without losing balance.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Reduced Fear of Falling: FES-I scores decreased post-intervention, suggesting </a:t>
            </a:r>
            <a:r>
              <a:rPr lang="en-US" b="1" dirty="0">
                <a:solidFill>
                  <a:schemeClr val="bg1"/>
                </a:solidFill>
              </a:rPr>
              <a:t>reduced fear of falling</a:t>
            </a:r>
            <a:r>
              <a:rPr lang="en-US" dirty="0">
                <a:solidFill>
                  <a:schemeClr val="bg1"/>
                </a:solidFill>
              </a:rPr>
              <a:t>—a key psychological barrier to mobility in older adults.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122" name="Picture 2" descr="Editing Fear of Falling - Physiop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498" y="5471317"/>
            <a:ext cx="965304" cy="89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alance - Free miscellaneous icon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305" y="609050"/>
            <a:ext cx="682906" cy="68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onfidence - Free people icon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198" y="5389996"/>
            <a:ext cx="965304" cy="9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280841" y="6533872"/>
            <a:ext cx="640080" cy="237744"/>
          </a:xfrm>
        </p:spPr>
        <p:txBody>
          <a:bodyPr/>
          <a:lstStyle/>
          <a:p>
            <a:pPr rtl="0"/>
            <a:fld id="{CA8D9AD5-F248-4919-864A-CFD76CC027D6}" type="slidenum">
              <a:rPr lang="it-IT" smtClean="0"/>
            </a:fld>
            <a:endParaRPr lang="it-IT" dirty="0"/>
          </a:p>
        </p:txBody>
      </p:sp>
      <p:sp>
        <p:nvSpPr>
          <p:cNvPr id="10" name="Segnaposto piè di pagina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cap="none"/>
              <a:t>Smart Bear - Project Overview</a:t>
            </a:r>
            <a:endParaRPr lang="it-IT" cap="none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/>
          <p:cNvSpPr>
            <a:spLocks noGrp="1"/>
          </p:cNvSpPr>
          <p:nvPr>
            <p:ph type="title"/>
          </p:nvPr>
        </p:nvSpPr>
        <p:spPr>
          <a:xfrm>
            <a:off x="706300" y="-261636"/>
            <a:ext cx="10777598" cy="750586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QoL Evaluation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A graph with a blue and orange rectangular object&#10;&#10;AI-generated content may be incorrect.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890" y="1269000"/>
            <a:ext cx="5797798" cy="4320000"/>
          </a:xfrm>
          <a:prstGeom prst="rect">
            <a:avLst/>
          </a:prstGeom>
        </p:spPr>
      </p:pic>
      <p:pic>
        <p:nvPicPr>
          <p:cNvPr id="4098" name="Picture 2" descr="Quality of life - Free wellness ic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447" y="1468942"/>
            <a:ext cx="2064316" cy="206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42561" y="4012046"/>
            <a:ext cx="4244089" cy="1200329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chemeClr val="bg1"/>
                </a:solidFill>
              </a:rPr>
              <a:t>Improved Quality of Life:</a:t>
            </a:r>
            <a:r>
              <a:rPr lang="en-US" dirty="0">
                <a:solidFill>
                  <a:schemeClr val="bg1"/>
                </a:solidFill>
              </a:rPr>
              <a:t> EQ5DL scores increased after SMARTBEAR, indicating enhanced self-reported health and well-being among participants.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280841" y="6533872"/>
            <a:ext cx="640080" cy="237744"/>
          </a:xfrm>
        </p:spPr>
        <p:txBody>
          <a:bodyPr/>
          <a:lstStyle/>
          <a:p>
            <a:pPr rtl="0"/>
            <a:fld id="{CA8D9AD5-F248-4919-864A-CFD76CC027D6}" type="slidenum">
              <a:rPr lang="it-IT" smtClean="0"/>
            </a:fld>
            <a:endParaRPr lang="it-IT" dirty="0"/>
          </a:p>
        </p:txBody>
      </p:sp>
      <p:sp>
        <p:nvSpPr>
          <p:cNvPr id="10" name="Segnaposto piè di pagina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cap="none"/>
              <a:t>Smart Bear - Project Overview</a:t>
            </a:r>
            <a:endParaRPr lang="it-IT" cap="none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/>
          <p:cNvSpPr>
            <a:spLocks noGrp="1"/>
          </p:cNvSpPr>
          <p:nvPr>
            <p:ph type="title"/>
          </p:nvPr>
        </p:nvSpPr>
        <p:spPr>
          <a:xfrm>
            <a:off x="706300" y="-261636"/>
            <a:ext cx="10777598" cy="750586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Health Characteristics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A green square with black text&#10;&#10;AI-generated content may be incorrect.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5910"/>
            <a:ext cx="5883450" cy="2908560"/>
          </a:xfrm>
          <a:prstGeom prst="rect">
            <a:avLst/>
          </a:prstGeom>
        </p:spPr>
      </p:pic>
      <p:pic>
        <p:nvPicPr>
          <p:cNvPr id="6" name="Picture 5" descr="A graph with a bar and a number of bars&#10;&#10;AI-generated content may be incorrect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75" y="531946"/>
            <a:ext cx="4967369" cy="2947799"/>
          </a:xfrm>
          <a:prstGeom prst="rect">
            <a:avLst/>
          </a:prstGeom>
        </p:spPr>
      </p:pic>
      <p:pic>
        <p:nvPicPr>
          <p:cNvPr id="9" name="Picture 8" descr="A graph of a number of bars&#10;&#10;AI-generated content may be incorrect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00" y="3459488"/>
            <a:ext cx="4967369" cy="29511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28594" y="4019240"/>
            <a:ext cx="5883450" cy="230832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Low alcohol consumption: Nearly </a:t>
            </a:r>
            <a:r>
              <a:rPr lang="en-US" b="1" dirty="0">
                <a:solidFill>
                  <a:schemeClr val="bg1"/>
                </a:solidFill>
              </a:rPr>
              <a:t>90% of participants report zero daily alcohol intake</a:t>
            </a:r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High prevalence of overweight and obesity: Over </a:t>
            </a:r>
            <a:r>
              <a:rPr lang="en-US" b="1" dirty="0">
                <a:solidFill>
                  <a:schemeClr val="bg1"/>
                </a:solidFill>
              </a:rPr>
              <a:t>84%</a:t>
            </a:r>
            <a:r>
              <a:rPr lang="en-US" dirty="0">
                <a:solidFill>
                  <a:schemeClr val="bg1"/>
                </a:solidFill>
              </a:rPr>
              <a:t> of participants fall into </a:t>
            </a:r>
            <a:r>
              <a:rPr lang="en-US" b="1" dirty="0">
                <a:solidFill>
                  <a:schemeClr val="bg1"/>
                </a:solidFill>
              </a:rPr>
              <a:t>overweight or obese</a:t>
            </a:r>
            <a:r>
              <a:rPr lang="en-US" dirty="0">
                <a:solidFill>
                  <a:schemeClr val="bg1"/>
                </a:solidFill>
              </a:rPr>
              <a:t> BMI categories, indicating a strong need for metabolic and physical activity interventions.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chemeClr val="bg1"/>
                </a:solidFill>
              </a:rPr>
              <a:t>Mixed Smoking History:</a:t>
            </a:r>
            <a:r>
              <a:rPr lang="en-US" dirty="0">
                <a:solidFill>
                  <a:schemeClr val="bg1"/>
                </a:solidFill>
              </a:rPr>
              <a:t> While </a:t>
            </a:r>
            <a:r>
              <a:rPr lang="en-US" b="1" dirty="0">
                <a:solidFill>
                  <a:schemeClr val="bg1"/>
                </a:solidFill>
              </a:rPr>
              <a:t>46.1% have never smoked</a:t>
            </a:r>
            <a:r>
              <a:rPr lang="en-US" dirty="0">
                <a:solidFill>
                  <a:schemeClr val="bg1"/>
                </a:solidFill>
              </a:rPr>
              <a:t>, a notable </a:t>
            </a:r>
            <a:r>
              <a:rPr lang="en-US" b="1" dirty="0">
                <a:solidFill>
                  <a:schemeClr val="bg1"/>
                </a:solidFill>
              </a:rPr>
              <a:t>33% are former smokers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280841" y="6533872"/>
            <a:ext cx="640080" cy="237744"/>
          </a:xfrm>
        </p:spPr>
        <p:txBody>
          <a:bodyPr/>
          <a:lstStyle/>
          <a:p>
            <a:pPr rtl="0"/>
            <a:fld id="{CA8D9AD5-F248-4919-864A-CFD76CC027D6}" type="slidenum">
              <a:rPr lang="it-IT" smtClean="0"/>
            </a:fld>
            <a:endParaRPr lang="it-IT" dirty="0"/>
          </a:p>
        </p:txBody>
      </p:sp>
      <p:sp>
        <p:nvSpPr>
          <p:cNvPr id="12" name="Segnaposto piè di pagina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cap="none"/>
              <a:t>Smart Bear - Project Overview</a:t>
            </a:r>
            <a:endParaRPr lang="it-IT" cap="none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mtClean="0"/>
            </a:fld>
            <a:endParaRPr lang="it-I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3670" y="1028065"/>
            <a:ext cx="8938260" cy="4335145"/>
          </a:xfrm>
          <a:prstGeom prst="rect">
            <a:avLst/>
          </a:prstGeom>
        </p:spPr>
      </p:pic>
      <p:sp>
        <p:nvSpPr>
          <p:cNvPr id="10" name="Segnaposto piè di pagina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cap="none"/>
              <a:t>Smart Bear - Project Overview</a:t>
            </a:r>
            <a:endParaRPr lang="it-IT" cap="none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/>
          <p:cNvSpPr>
            <a:spLocks noGrp="1"/>
          </p:cNvSpPr>
          <p:nvPr>
            <p:ph type="title"/>
          </p:nvPr>
        </p:nvSpPr>
        <p:spPr>
          <a:xfrm>
            <a:off x="706300" y="-261636"/>
            <a:ext cx="10777598" cy="750586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Usability Evaluation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280841" y="6533872"/>
            <a:ext cx="640080" cy="237744"/>
          </a:xfrm>
        </p:spPr>
        <p:txBody>
          <a:bodyPr/>
          <a:lstStyle/>
          <a:p>
            <a:pPr rtl="0"/>
            <a:fld id="{CA8D9AD5-F248-4919-864A-CFD76CC027D6}" type="slidenum">
              <a:rPr lang="it-IT" smtClean="0"/>
            </a:fld>
            <a:endParaRPr lang="it-IT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717630" y="719666"/>
          <a:ext cx="10822329" cy="477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1299"/>
                <a:gridCol w="2727106"/>
                <a:gridCol w="854247"/>
                <a:gridCol w="1413310"/>
                <a:gridCol w="1413310"/>
                <a:gridCol w="261305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Questionnaire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Evaluated Factors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#Items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Greek Score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CrossPilot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Good Score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IBM Satisfaction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Satisfaction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6ABD45"/>
                          </a:solidFill>
                        </a:rPr>
                        <a:t>6.15</a:t>
                      </a:r>
                      <a:endParaRPr lang="en-US" b="1" dirty="0">
                        <a:solidFill>
                          <a:srgbClr val="6ABD4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5.35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5+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Usability Metric for User Experience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Effectiveness, Satisfaction, Overall, Efficiency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63.96%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73.83%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70+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68604">
                <a:tc>
                  <a:txBody>
                    <a:bodyPr/>
                    <a:lstStyle/>
                    <a:p>
                      <a:r>
                        <a:rPr lang="en-US" dirty="0"/>
                        <a:t>Mobile Health App Usability Questionnaire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Ease of use, satisfaction, system information arrangement, usefulness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b="1" dirty="0">
                          <a:solidFill>
                            <a:srgbClr val="6ABD45"/>
                          </a:solidFill>
                        </a:rPr>
                        <a:t>5.90</a:t>
                      </a:r>
                      <a:endParaRPr lang="en-US" b="1" dirty="0">
                        <a:solidFill>
                          <a:srgbClr val="6ABD4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5.36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5+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Net Promoter Score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Satisfaction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b="1" dirty="0">
                          <a:solidFill>
                            <a:srgbClr val="6ABD45"/>
                          </a:solidFill>
                        </a:rPr>
                        <a:t>85%</a:t>
                      </a:r>
                      <a:endParaRPr lang="en-US" b="1" dirty="0">
                        <a:solidFill>
                          <a:srgbClr val="6ABD4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64%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50+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Unified Theory of Acceptance and use of technology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Technology Acceptance evaluation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FontTx/>
                      </a:pPr>
                      <a:r>
                        <a:rPr lang="en-US" b="1" dirty="0">
                          <a:solidFill>
                            <a:srgbClr val="6ABD45"/>
                          </a:solidFill>
                        </a:rPr>
                        <a:t>5.64-6.46</a:t>
                      </a:r>
                      <a:endParaRPr lang="en-US" b="1" dirty="0">
                        <a:solidFill>
                          <a:srgbClr val="6ABD4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5.15-5.81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5+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 gridSpan="4">
                  <a:txBody>
                    <a:bodyPr/>
                    <a:lstStyle/>
                    <a:p>
                      <a:r>
                        <a:rPr lang="en-US" dirty="0"/>
                        <a:t>Would you recommend SMARTBEAR to someone else?</a:t>
                      </a:r>
                      <a:endParaRPr lang="el-GR" dirty="0"/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6ABD45"/>
                          </a:solidFill>
                        </a:rPr>
                        <a:t>95% Yes</a:t>
                      </a:r>
                      <a:endParaRPr lang="en-US" b="1" dirty="0">
                        <a:solidFill>
                          <a:srgbClr val="6ABD45"/>
                        </a:solidFill>
                      </a:endParaRPr>
                    </a:p>
                  </a:txBody>
                  <a:tcPr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6" name="Segnaposto piè di pagina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cap="none"/>
              <a:t>Smart Bear - Project Overview</a:t>
            </a:r>
            <a:endParaRPr lang="it-IT" cap="none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1"/>
          <a:srcRect l="13405"/>
          <a:stretch>
            <a:fillRect/>
          </a:stretch>
        </p:blipFill>
        <p:spPr>
          <a:xfrm>
            <a:off x="6258560" y="588025"/>
            <a:ext cx="5933440" cy="582233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06300" y="-261636"/>
            <a:ext cx="10777598" cy="750586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Variable Correlations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3313" y="730799"/>
            <a:ext cx="5220128" cy="1754326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Input data: Baseline (1), Follow-up (2)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Absolute </a:t>
            </a:r>
            <a:r>
              <a:rPr lang="en-US" b="1" dirty="0">
                <a:solidFill>
                  <a:schemeClr val="bg1"/>
                </a:solidFill>
              </a:rPr>
              <a:t>Pearson correlation </a:t>
            </a:r>
            <a:r>
              <a:rPr lang="en-US" dirty="0">
                <a:solidFill>
                  <a:schemeClr val="bg1"/>
                </a:solidFill>
              </a:rPr>
              <a:t>coefficients between baseline (1) and follow-up (2) from clinical questionnaires and demographics.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Values of 0.2-0.4 weak, 0.4+ moderate correlation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Evaluates linear relationship between variables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Rectangle: Rounded Corners 17"/>
          <p:cNvSpPr/>
          <p:nvPr/>
        </p:nvSpPr>
        <p:spPr>
          <a:xfrm>
            <a:off x="10111187" y="3935392"/>
            <a:ext cx="1169654" cy="1180618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n>
                <a:solidFill>
                  <a:schemeClr val="accent1"/>
                </a:solidFill>
              </a:ln>
              <a:noFill/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7462514" y="1274737"/>
            <a:ext cx="1169654" cy="1180618"/>
          </a:xfrm>
          <a:prstGeom prst="round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n>
                <a:solidFill>
                  <a:schemeClr val="accent1"/>
                </a:solidFill>
              </a:ln>
              <a:noFill/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7462513" y="3029063"/>
            <a:ext cx="1392119" cy="1994350"/>
          </a:xfrm>
          <a:prstGeom prst="round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n>
                <a:solidFill>
                  <a:schemeClr val="accent1"/>
                </a:solidFill>
              </a:ln>
              <a:noFill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31381" y="2967992"/>
            <a:ext cx="1264318" cy="36933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A9169"/>
                </a:solidFill>
              </a:rPr>
              <a:t>Balance</a:t>
            </a:r>
            <a:endParaRPr lang="en-US" dirty="0">
              <a:solidFill>
                <a:srgbClr val="3A9169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7917" y="2868615"/>
            <a:ext cx="1368695" cy="64516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904EBE"/>
                </a:solidFill>
              </a:rPr>
              <a:t>Cognitive and Physical</a:t>
            </a:r>
            <a:endParaRPr lang="en-US" b="1" dirty="0">
              <a:solidFill>
                <a:srgbClr val="904EB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09205" y="2868615"/>
            <a:ext cx="1368695" cy="646331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9A5A"/>
                </a:solidFill>
              </a:rPr>
              <a:t>Emotional and Physical</a:t>
            </a:r>
            <a:endParaRPr lang="en-US" dirty="0">
              <a:solidFill>
                <a:srgbClr val="FF9A5A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999" y="3898436"/>
            <a:ext cx="6226874" cy="230695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🟧 </a:t>
            </a:r>
            <a:r>
              <a:rPr lang="en-US" sz="1600" b="1" dirty="0">
                <a:solidFill>
                  <a:schemeClr val="bg1"/>
                </a:solidFill>
              </a:rPr>
              <a:t>Mental and Physical Well-being Connection</a:t>
            </a:r>
            <a:r>
              <a:rPr lang="en-US" sz="1600" dirty="0">
                <a:solidFill>
                  <a:schemeClr val="bg1"/>
                </a:solidFill>
              </a:rPr>
              <a:t>: Moderate correlations between GDS, EQ5DL, and MNA suggest that better mood and </a:t>
            </a:r>
            <a:r>
              <a:rPr lang="en-US" sz="1600" b="1" dirty="0">
                <a:solidFill>
                  <a:schemeClr val="bg1"/>
                </a:solidFill>
              </a:rPr>
              <a:t>nutritional status </a:t>
            </a:r>
            <a:r>
              <a:rPr lang="en-US" sz="1600" dirty="0">
                <a:solidFill>
                  <a:schemeClr val="bg1"/>
                </a:solidFill>
              </a:rPr>
              <a:t>are linked with </a:t>
            </a:r>
            <a:r>
              <a:rPr lang="en-US" sz="1600" b="1" dirty="0">
                <a:solidFill>
                  <a:schemeClr val="bg1"/>
                </a:solidFill>
              </a:rPr>
              <a:t>higher self-perceived HRQoL</a:t>
            </a:r>
            <a:endParaRPr lang="en-US" sz="1600" b="1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🟨 </a:t>
            </a:r>
            <a:r>
              <a:rPr lang="en-US" sz="1600" b="1" dirty="0">
                <a:solidFill>
                  <a:schemeClr val="bg1"/>
                </a:solidFill>
              </a:rPr>
              <a:t>Functional &amp; Postural Interdependence: </a:t>
            </a:r>
            <a:r>
              <a:rPr lang="en-US" sz="1600" dirty="0">
                <a:solidFill>
                  <a:schemeClr val="bg1"/>
                </a:solidFill>
              </a:rPr>
              <a:t>Strong correlations among EFS, FES-I, ABC, and MINI BEST highlight the close relationship between frailty, fall risk, and balance confidence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🟩 </a:t>
            </a:r>
            <a:r>
              <a:rPr lang="en-US" sz="1600" b="1" dirty="0">
                <a:solidFill>
                  <a:schemeClr val="bg1"/>
                </a:solidFill>
              </a:rPr>
              <a:t>Balance Measures Aligned</a:t>
            </a:r>
            <a:r>
              <a:rPr lang="en-US" sz="1600" dirty="0">
                <a:solidFill>
                  <a:schemeClr val="bg1"/>
                </a:solidFill>
              </a:rPr>
              <a:t>: The tight cluster between ABC, FGA, and MINI BEST shows these tools consistently capture similar aspects of dynamic postural control.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280841" y="6533872"/>
            <a:ext cx="640080" cy="237744"/>
          </a:xfrm>
        </p:spPr>
        <p:txBody>
          <a:bodyPr/>
          <a:lstStyle/>
          <a:p>
            <a:pPr rtl="0"/>
            <a:fld id="{CA8D9AD5-F248-4919-864A-CFD76CC027D6}" type="slidenum">
              <a:rPr lang="it-IT" smtClean="0"/>
            </a:fld>
            <a:endParaRPr lang="it-IT" dirty="0"/>
          </a:p>
        </p:txBody>
      </p:sp>
      <p:sp>
        <p:nvSpPr>
          <p:cNvPr id="2" name="Segnaposto piè di pagina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cap="none"/>
              <a:t>Smart Bear - Project Overview</a:t>
            </a:r>
            <a:endParaRPr lang="it-IT" cap="none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06300" y="-261636"/>
            <a:ext cx="10777598" cy="750586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Multiple Linear Regression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493" y="655290"/>
            <a:ext cx="5196836" cy="147637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Keep only independent variables adhering to:</a:t>
            </a: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|r|&gt;0.2</a:t>
            </a: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chemeClr val="bg1"/>
                </a:solidFill>
              </a:rPr>
              <a:t>P Value</a:t>
            </a:r>
            <a:r>
              <a:rPr lang="en-US" dirty="0">
                <a:solidFill>
                  <a:schemeClr val="bg1"/>
                </a:solidFill>
              </a:rPr>
              <a:t> &lt; 0.01</a:t>
            </a: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N &gt; 30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Evaluate multiple linear regression models with R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341226" y="792469"/>
          <a:ext cx="6804281" cy="51828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8385"/>
                <a:gridCol w="1600993"/>
                <a:gridCol w="740779"/>
                <a:gridCol w="82412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Variable Combination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Predicted Score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  <a:r>
                        <a:rPr lang="en-US" baseline="30000" dirty="0"/>
                        <a:t>2</a:t>
                      </a:r>
                      <a:r>
                        <a:rPr lang="en-US" dirty="0"/>
                        <a:t> 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  <a:endParaRPr lang="el-GR" dirty="0"/>
                    </a:p>
                  </a:txBody>
                  <a:tcPr/>
                </a:tc>
              </a:tr>
              <a:tr h="39750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/>
                          </a:solidFill>
                        </a:rPr>
                        <a:t>MDPQ 1</a:t>
                      </a:r>
                      <a:r>
                        <a:rPr lang="en-US" dirty="0"/>
                        <a:t>, Age 1, MINI BEST 1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MOCA 2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0.19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280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>
                          <a:solidFill>
                            <a:schemeClr val="accent6"/>
                          </a:solidFill>
                        </a:rPr>
                        <a:t>GDS 1</a:t>
                      </a:r>
                      <a:r>
                        <a:rPr lang="pl-PL" dirty="0"/>
                        <a:t>, MNA 1, ABC 1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/>
                          </a:solidFill>
                        </a:rPr>
                        <a:t>PHQ-9 2</a:t>
                      </a:r>
                      <a:endParaRPr lang="el-GR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/>
                          </a:solidFill>
                        </a:rPr>
                        <a:t>0.35</a:t>
                      </a:r>
                      <a:endParaRPr lang="el-GR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/>
                          </a:solidFill>
                        </a:rPr>
                        <a:t>87</a:t>
                      </a:r>
                      <a:endParaRPr lang="el-GR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/>
                          </a:solidFill>
                        </a:rPr>
                        <a:t>PHQ-9 1</a:t>
                      </a:r>
                      <a:r>
                        <a:rPr lang="en-US" dirty="0"/>
                        <a:t>, MDPQ 1, FES-I 1, FGA 1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/>
                          </a:solidFill>
                        </a:rPr>
                        <a:t>GDS 2</a:t>
                      </a:r>
                      <a:endParaRPr lang="el-GR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/>
                          </a:solidFill>
                        </a:rPr>
                        <a:t>0.41</a:t>
                      </a:r>
                      <a:endParaRPr lang="el-GR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/>
                          </a:solidFill>
                        </a:rPr>
                        <a:t>86</a:t>
                      </a:r>
                      <a:endParaRPr lang="el-GR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/>
                          </a:solidFill>
                        </a:rPr>
                        <a:t>PHQ-9 1</a:t>
                      </a:r>
                      <a:r>
                        <a:rPr lang="en-US" dirty="0"/>
                        <a:t>, MDPQ 1, FES-I 1, FGA 1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EQ5DL 2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0.25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FGA 1, Education 1, Age 1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MDPQ 2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279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/>
                          </a:solidFill>
                        </a:rPr>
                        <a:t>PHQ-9 1</a:t>
                      </a:r>
                      <a:r>
                        <a:rPr lang="en-US" dirty="0"/>
                        <a:t>, EQ5DL 1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SQS 2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0.23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90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/>
                          </a:solidFill>
                        </a:rPr>
                        <a:t>GDS 1</a:t>
                      </a:r>
                      <a:r>
                        <a:rPr lang="en-US" dirty="0"/>
                        <a:t>, EQ5DL 1, MNA 1, ABC 1, FGA 1, MINI BEST 1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FES-I 2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0.40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125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n-NO" b="1" dirty="0">
                          <a:solidFill>
                            <a:srgbClr val="904EBE"/>
                          </a:solidFill>
                        </a:rPr>
                        <a:t>EQ5DL 1, MDPQ 1, FES-I 1, FGA 1, MINI BEST 1</a:t>
                      </a:r>
                      <a:endParaRPr lang="nn-NO" b="1" dirty="0">
                        <a:solidFill>
                          <a:srgbClr val="904EBE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904EBE"/>
                          </a:solidFill>
                        </a:rPr>
                        <a:t>ABC 2</a:t>
                      </a:r>
                      <a:endParaRPr lang="en-US" b="1" dirty="0">
                        <a:solidFill>
                          <a:srgbClr val="904EBE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904EBE"/>
                          </a:solidFill>
                        </a:rPr>
                        <a:t>0.50</a:t>
                      </a:r>
                      <a:endParaRPr lang="en-US" b="1" dirty="0">
                        <a:solidFill>
                          <a:srgbClr val="904EBE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904EBE"/>
                          </a:solidFill>
                        </a:rPr>
                        <a:t>268</a:t>
                      </a:r>
                      <a:endParaRPr lang="en-US" b="1" dirty="0">
                        <a:solidFill>
                          <a:srgbClr val="904EBE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n-NO" dirty="0">
                          <a:solidFill>
                            <a:schemeClr val="accent2"/>
                          </a:solidFill>
                        </a:rPr>
                        <a:t>EQ5DL 1, GODIN 1, FES-I 1, MINI BEST 1, BMI 1, Age</a:t>
                      </a:r>
                      <a:endParaRPr lang="el-GR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FGA 2</a:t>
                      </a:r>
                      <a:endParaRPr lang="el-GR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0.49</a:t>
                      </a:r>
                      <a:endParaRPr lang="el-GR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251</a:t>
                      </a:r>
                      <a:endParaRPr lang="el-GR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GDS 1, MDPQ 1, FGA 1, Age</a:t>
                      </a:r>
                      <a:endParaRPr lang="el-GR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MINI BEST 2 </a:t>
                      </a:r>
                      <a:endParaRPr lang="el-GR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0.44</a:t>
                      </a:r>
                      <a:endParaRPr lang="el-GR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/>
                          </a:solidFill>
                        </a:rPr>
                        <a:t>263</a:t>
                      </a:r>
                      <a:endParaRPr lang="el-GR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280841" y="6533872"/>
            <a:ext cx="640080" cy="237744"/>
          </a:xfrm>
        </p:spPr>
        <p:txBody>
          <a:bodyPr/>
          <a:lstStyle/>
          <a:p>
            <a:pPr rtl="0"/>
            <a:fld id="{CA8D9AD5-F248-4919-864A-CFD76CC027D6}" type="slidenum">
              <a:rPr lang="it-IT" smtClean="0"/>
            </a:fld>
            <a:endParaRPr lang="it-IT" dirty="0"/>
          </a:p>
        </p:txBody>
      </p:sp>
      <p:sp>
        <p:nvSpPr>
          <p:cNvPr id="13" name="TextBox 12"/>
          <p:cNvSpPr txBox="1"/>
          <p:nvPr/>
        </p:nvSpPr>
        <p:spPr>
          <a:xfrm>
            <a:off x="95442" y="2327656"/>
            <a:ext cx="5196836" cy="396938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904EBE"/>
                </a:solidFill>
              </a:rPr>
              <a:t>Strongest Predictive Model: </a:t>
            </a:r>
            <a:r>
              <a:rPr lang="en-US" dirty="0">
                <a:solidFill>
                  <a:schemeClr val="bg1"/>
                </a:solidFill>
              </a:rPr>
              <a:t>The model predicting ABC 2 (balance confidence) achieved the highest explanatory power (R² = 0.50), using baseline EQ5DL, MDPQ, FES-I, FGA, and MINI BEST scores.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chemeClr val="accent2"/>
                </a:solidFill>
              </a:rPr>
              <a:t>Balance Outcomes Are Well-Predicted</a:t>
            </a:r>
            <a:r>
              <a:rPr lang="en-US" dirty="0">
                <a:solidFill>
                  <a:schemeClr val="bg1"/>
                </a:solidFill>
              </a:rPr>
              <a:t>: Both FGA 2 (R² = 0.49) and MINI BEST 2 (R² = 0.44) models showed strong predictive value, highlighting the reliability of multi-domain baseline scores in estimating future balance performance.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chemeClr val="bg1"/>
                </a:solidFill>
              </a:rPr>
              <a:t>Mental Health Scores Predict Future Well-being</a:t>
            </a:r>
            <a:r>
              <a:rPr lang="en-US" dirty="0">
                <a:solidFill>
                  <a:schemeClr val="bg1"/>
                </a:solidFill>
              </a:rPr>
              <a:t>: Baseline </a:t>
            </a:r>
            <a:r>
              <a:rPr lang="en-US" dirty="0">
                <a:solidFill>
                  <a:schemeClr val="accent6"/>
                </a:solidFill>
              </a:rPr>
              <a:t>PHQ-9, GDS</a:t>
            </a:r>
            <a:r>
              <a:rPr lang="en-US" dirty="0">
                <a:solidFill>
                  <a:schemeClr val="bg1"/>
                </a:solidFill>
              </a:rPr>
              <a:t>, and related functional scores significantly predicted their corresponding outcomes, with GDS 2 and PHQ-9 2 models reaching R² values of 0.41 and 0.35, respectively.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egnaposto piè di pagina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cap="none"/>
              <a:t>Smart Bear - Project Overview</a:t>
            </a:r>
            <a:endParaRPr lang="it-IT" cap="none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Holobalance</a:t>
            </a:r>
            <a:r>
              <a:rPr lang="en-US" dirty="0"/>
              <a:t> Solution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D9AD5-F248-4919-864A-CFD76CC027D6}" type="slidenum">
              <a:rPr kumimoji="0" lang="it-IT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it-IT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40" y="1328165"/>
            <a:ext cx="4458541" cy="210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355" y="3593081"/>
            <a:ext cx="3935486" cy="247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5340" y="4201718"/>
            <a:ext cx="6094378" cy="1476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dirty="0">
                <a:solidFill>
                  <a:schemeClr val="bg1"/>
                </a:solidFill>
                <a:ea typeface="+mn-ea"/>
                <a:cs typeface="+mn-cs"/>
              </a:rPr>
              <a:t>The HOLOkit system provides an </a:t>
            </a:r>
            <a:r>
              <a:rPr kumimoji="0" lang="en-US" sz="1800" i="0" u="none" strike="noStrike" kern="1200" cap="none" spc="0" normalizeH="0" baseline="0" dirty="0">
                <a:solidFill>
                  <a:schemeClr val="bg1"/>
                </a:solidFill>
                <a:ea typeface="+mn-ea"/>
                <a:cs typeface="+mn-cs"/>
              </a:rPr>
              <a:t>evidence-based balance training programme</a:t>
            </a:r>
            <a:r>
              <a:rPr kumimoji="0" lang="en-US" sz="1800" b="0" i="0" u="none" strike="noStrike" kern="1200" cap="none" spc="0" normalizeH="0" baseline="0" dirty="0">
                <a:solidFill>
                  <a:schemeClr val="bg1"/>
                </a:solidFill>
                <a:ea typeface="+mn-ea"/>
                <a:cs typeface="+mn-cs"/>
              </a:rPr>
              <a:t> delivered to patients in their home environment using a novel technological approach including an </a:t>
            </a:r>
            <a:r>
              <a:rPr kumimoji="0" lang="en-US" sz="1800" i="0" u="none" strike="noStrike" kern="1200" cap="none" spc="0" normalizeH="0" baseline="0" dirty="0">
                <a:solidFill>
                  <a:schemeClr val="bg1"/>
                </a:solidFill>
                <a:ea typeface="+mn-ea"/>
                <a:cs typeface="+mn-cs"/>
              </a:rPr>
              <a:t>augmented reality virtual physiotherapist</a:t>
            </a:r>
            <a:r>
              <a:rPr kumimoji="0" lang="en-US" sz="1800" b="0" i="0" u="none" strike="noStrike" kern="1200" cap="none" spc="0" normalizeH="0" baseline="0" dirty="0">
                <a:solidFill>
                  <a:schemeClr val="bg1"/>
                </a:solidFill>
                <a:ea typeface="+mn-ea"/>
                <a:cs typeface="+mn-cs"/>
              </a:rPr>
              <a:t>, exergames and a remote monitoring system.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interfaceregular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86463" y="1374845"/>
            <a:ext cx="6094378" cy="2030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interfaceregular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dirty="0">
                <a:solidFill>
                  <a:schemeClr val="bg1"/>
                </a:solidFill>
                <a:ea typeface="+mn-ea"/>
                <a:cs typeface="+mn-cs"/>
              </a:rPr>
              <a:t>pproximately </a:t>
            </a:r>
            <a:r>
              <a:rPr kumimoji="0" lang="en-US" sz="1800" i="0" u="none" strike="noStrike" kern="1200" cap="none" spc="0" normalizeH="0" baseline="0" dirty="0">
                <a:solidFill>
                  <a:schemeClr val="bg1"/>
                </a:solidFill>
                <a:ea typeface="+mn-ea"/>
                <a:cs typeface="+mn-cs"/>
              </a:rPr>
              <a:t>one in three</a:t>
            </a:r>
            <a:r>
              <a:rPr kumimoji="0" lang="en-US" sz="1800" b="0" i="0" u="none" strike="noStrike" kern="1200" cap="none" spc="0" normalizeH="0" baseline="0" dirty="0">
                <a:solidFill>
                  <a:schemeClr val="bg1"/>
                </a:solidFill>
                <a:ea typeface="+mn-ea"/>
                <a:cs typeface="+mn-cs"/>
              </a:rPr>
              <a:t> of all older adults fall each year, with </a:t>
            </a:r>
            <a:r>
              <a:rPr kumimoji="0" lang="en-US" sz="1800" i="0" u="none" strike="noStrike" kern="1200" cap="none" spc="0" normalizeH="0" baseline="0" dirty="0">
                <a:solidFill>
                  <a:schemeClr val="bg1"/>
                </a:solidFill>
                <a:ea typeface="+mn-ea"/>
                <a:cs typeface="+mn-cs"/>
              </a:rPr>
              <a:t>wide ranging</a:t>
            </a:r>
            <a:r>
              <a:rPr kumimoji="0" lang="en-US" sz="1800" b="0" i="0" u="none" strike="noStrike" kern="1200" cap="none" spc="0" normalizeH="0" baseline="0" dirty="0">
                <a:solidFill>
                  <a:schemeClr val="bg1"/>
                </a:solidFill>
                <a:ea typeface="+mn-ea"/>
                <a:cs typeface="+mn-cs"/>
              </a:rPr>
              <a:t> physical, psychosocial and healthcare-related </a:t>
            </a:r>
            <a:r>
              <a:rPr kumimoji="0" lang="en-US" sz="1800" i="0" u="none" strike="noStrike" kern="1200" cap="none" spc="0" normalizeH="0" baseline="0" dirty="0">
                <a:solidFill>
                  <a:schemeClr val="bg1"/>
                </a:solidFill>
                <a:ea typeface="+mn-ea"/>
                <a:cs typeface="+mn-cs"/>
              </a:rPr>
              <a:t>consequences</a:t>
            </a:r>
            <a:r>
              <a:rPr kumimoji="0" lang="en-US" sz="1800" b="0" i="0" u="none" strike="noStrike" kern="1200" cap="none" spc="0" normalizeH="0" baseline="0" dirty="0">
                <a:solidFill>
                  <a:schemeClr val="bg1"/>
                </a:solidFill>
                <a:ea typeface="+mn-ea"/>
                <a:cs typeface="+mn-cs"/>
              </a:rPr>
              <a:t>. </a:t>
            </a:r>
            <a:r>
              <a:rPr kumimoji="0" lang="en-US" sz="1800" i="0" u="none" strike="noStrike" kern="1200" cap="none" spc="0" normalizeH="0" baseline="0" dirty="0">
                <a:solidFill>
                  <a:schemeClr val="bg1"/>
                </a:solidFill>
                <a:ea typeface="+mn-ea"/>
                <a:cs typeface="+mn-cs"/>
              </a:rPr>
              <a:t>Exercise-based interventions</a:t>
            </a:r>
            <a:r>
              <a:rPr kumimoji="0" lang="en-US" sz="1800" b="0" i="0" u="none" strike="noStrike" kern="1200" cap="none" spc="0" normalizeH="0" baseline="0" dirty="0">
                <a:solidFill>
                  <a:schemeClr val="bg1"/>
                </a:solidFill>
                <a:ea typeface="+mn-ea"/>
                <a:cs typeface="+mn-cs"/>
              </a:rPr>
              <a:t> are the cornerstone for falls prevention programmes, yet these are not consistently provided, do not routinely address all components of the balance system and are often not well attended.</a:t>
            </a:r>
            <a:endParaRPr kumimoji="0" lang="en-US" sz="1800" b="0" i="0" u="none" strike="noStrike" kern="1200" cap="none" spc="0" normalizeH="0" baseline="0" dirty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8" name="Segnaposto piè di pagina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cap="none"/>
              <a:t>Smart Bear - Project Overview</a:t>
            </a:r>
            <a:endParaRPr lang="it-IT" cap="none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1"/>
          <a:srcRect t="16664" r="29720"/>
          <a:stretch>
            <a:fillRect/>
          </a:stretch>
        </p:blipFill>
        <p:spPr>
          <a:xfrm>
            <a:off x="7628322" y="3350880"/>
            <a:ext cx="4292599" cy="2434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1040" y="424671"/>
            <a:ext cx="10777598" cy="750586"/>
          </a:xfrm>
        </p:spPr>
        <p:txBody>
          <a:bodyPr>
            <a:normAutofit/>
          </a:bodyPr>
          <a:lstStyle/>
          <a:p>
            <a:r>
              <a:rPr lang="it-IT" sz="3200" dirty="0"/>
              <a:t>OVERALL AIM</a:t>
            </a:r>
            <a:endParaRPr lang="en-GB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60400" y="1327728"/>
            <a:ext cx="10818238" cy="4812144"/>
          </a:xfrm>
        </p:spPr>
        <p:txBody>
          <a:bodyPr>
            <a:normAutofit fontScale="92500" lnSpcReduction="20000"/>
          </a:bodyPr>
          <a:lstStyle/>
          <a:p>
            <a:pPr marL="12700" indent="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None/>
              <a:tabLst>
                <a:tab pos="429895" algn="l"/>
                <a:tab pos="430530" algn="l"/>
                <a:tab pos="1914525" algn="l"/>
                <a:tab pos="2244090" algn="l"/>
                <a:tab pos="2635250" algn="l"/>
                <a:tab pos="3799840" algn="l"/>
                <a:tab pos="4765040" algn="l"/>
                <a:tab pos="5094605" algn="l"/>
                <a:tab pos="5991860" algn="l"/>
                <a:tab pos="6447790" algn="l"/>
                <a:tab pos="7385050" algn="l"/>
              </a:tabLst>
            </a:pPr>
            <a:r>
              <a:rPr lang="en-GB" sz="2300" spc="-5" dirty="0">
                <a:cs typeface="Arial" panose="020B0604020202020204"/>
              </a:rPr>
              <a:t>The d</a:t>
            </a:r>
            <a:r>
              <a:rPr lang="en-GB" sz="2300" spc="-10" dirty="0">
                <a:cs typeface="Arial" panose="020B0604020202020204"/>
              </a:rPr>
              <a:t>e</a:t>
            </a:r>
            <a:r>
              <a:rPr lang="en-GB" sz="2300" dirty="0">
                <a:cs typeface="Arial" panose="020B0604020202020204"/>
              </a:rPr>
              <a:t>ve</a:t>
            </a:r>
            <a:r>
              <a:rPr lang="en-GB" sz="2300" spc="-10" dirty="0">
                <a:cs typeface="Arial" panose="020B0604020202020204"/>
              </a:rPr>
              <a:t>l</a:t>
            </a:r>
            <a:r>
              <a:rPr lang="en-GB" sz="2300" spc="5" dirty="0">
                <a:cs typeface="Arial" panose="020B0604020202020204"/>
              </a:rPr>
              <a:t>o</a:t>
            </a:r>
            <a:r>
              <a:rPr lang="en-GB" sz="2300" spc="-5" dirty="0">
                <a:cs typeface="Arial" panose="020B0604020202020204"/>
              </a:rPr>
              <a:t>p</a:t>
            </a:r>
            <a:r>
              <a:rPr lang="en-GB" sz="2300" spc="5" dirty="0">
                <a:cs typeface="Arial" panose="020B0604020202020204"/>
              </a:rPr>
              <a:t>m</a:t>
            </a:r>
            <a:r>
              <a:rPr lang="en-GB" sz="2300" spc="-5" dirty="0">
                <a:cs typeface="Arial" panose="020B0604020202020204"/>
              </a:rPr>
              <a:t>e</a:t>
            </a:r>
            <a:r>
              <a:rPr lang="en-GB" sz="2300" spc="-10" dirty="0">
                <a:cs typeface="Arial" panose="020B0604020202020204"/>
              </a:rPr>
              <a:t>n</a:t>
            </a:r>
            <a:r>
              <a:rPr lang="en-GB" sz="2300" dirty="0">
                <a:cs typeface="Arial" panose="020B0604020202020204"/>
              </a:rPr>
              <a:t>t </a:t>
            </a:r>
            <a:r>
              <a:rPr lang="en-GB" sz="2300" spc="-10" dirty="0">
                <a:cs typeface="Arial" panose="020B0604020202020204"/>
              </a:rPr>
              <a:t>o</a:t>
            </a:r>
            <a:r>
              <a:rPr lang="en-GB" sz="2300" dirty="0">
                <a:cs typeface="Arial" panose="020B0604020202020204"/>
              </a:rPr>
              <a:t>f </a:t>
            </a:r>
            <a:r>
              <a:rPr lang="en-GB" sz="2300" spc="-10" dirty="0">
                <a:cs typeface="Arial" panose="020B0604020202020204"/>
              </a:rPr>
              <a:t>a</a:t>
            </a:r>
            <a:r>
              <a:rPr lang="en-GB" sz="2300" dirty="0">
                <a:cs typeface="Arial" panose="020B0604020202020204"/>
              </a:rPr>
              <a:t>n </a:t>
            </a:r>
            <a:r>
              <a:rPr lang="en-GB" sz="2900" spc="-5" dirty="0">
                <a:solidFill>
                  <a:srgbClr val="0070C0"/>
                </a:solidFill>
                <a:cs typeface="Arial" panose="020B0604020202020204"/>
              </a:rPr>
              <a:t>i</a:t>
            </a:r>
            <a:r>
              <a:rPr lang="en-GB" sz="2900" spc="-10" dirty="0">
                <a:solidFill>
                  <a:srgbClr val="0070C0"/>
                </a:solidFill>
                <a:cs typeface="Arial" panose="020B0604020202020204"/>
              </a:rPr>
              <a:t>n</a:t>
            </a:r>
            <a:r>
              <a:rPr lang="en-GB" sz="2900" spc="-5" dirty="0">
                <a:solidFill>
                  <a:srgbClr val="0070C0"/>
                </a:solidFill>
                <a:cs typeface="Arial" panose="020B0604020202020204"/>
              </a:rPr>
              <a:t>n</a:t>
            </a:r>
            <a:r>
              <a:rPr lang="en-GB" sz="2900" spc="-10" dirty="0">
                <a:solidFill>
                  <a:srgbClr val="0070C0"/>
                </a:solidFill>
                <a:cs typeface="Arial" panose="020B0604020202020204"/>
              </a:rPr>
              <a:t>o</a:t>
            </a:r>
            <a:r>
              <a:rPr lang="en-GB" sz="2900" dirty="0">
                <a:solidFill>
                  <a:srgbClr val="0070C0"/>
                </a:solidFill>
                <a:cs typeface="Arial" panose="020B0604020202020204"/>
              </a:rPr>
              <a:t>vative </a:t>
            </a:r>
            <a:r>
              <a:rPr lang="en-GB" sz="2900" spc="-5" dirty="0">
                <a:solidFill>
                  <a:srgbClr val="0070C0"/>
                </a:solidFill>
                <a:cs typeface="Arial" panose="020B0604020202020204"/>
              </a:rPr>
              <a:t>p</a:t>
            </a:r>
            <a:r>
              <a:rPr lang="en-GB" sz="2900" spc="-10" dirty="0">
                <a:solidFill>
                  <a:srgbClr val="0070C0"/>
                </a:solidFill>
                <a:cs typeface="Arial" panose="020B0604020202020204"/>
              </a:rPr>
              <a:t>l</a:t>
            </a:r>
            <a:r>
              <a:rPr lang="en-GB" sz="2900" spc="-5" dirty="0">
                <a:solidFill>
                  <a:srgbClr val="0070C0"/>
                </a:solidFill>
                <a:cs typeface="Arial" panose="020B0604020202020204"/>
              </a:rPr>
              <a:t>atfo</a:t>
            </a:r>
            <a:r>
              <a:rPr lang="en-GB" sz="2900" spc="5" dirty="0">
                <a:solidFill>
                  <a:srgbClr val="0070C0"/>
                </a:solidFill>
                <a:cs typeface="Arial" panose="020B0604020202020204"/>
              </a:rPr>
              <a:t>r</a:t>
            </a:r>
            <a:r>
              <a:rPr lang="en-GB" sz="2900" dirty="0">
                <a:solidFill>
                  <a:srgbClr val="0070C0"/>
                </a:solidFill>
                <a:cs typeface="Arial" panose="020B0604020202020204"/>
              </a:rPr>
              <a:t>m</a:t>
            </a:r>
            <a:r>
              <a:rPr lang="en-GB" sz="2300" dirty="0">
                <a:solidFill>
                  <a:srgbClr val="0070C0"/>
                </a:solidFill>
                <a:cs typeface="Arial" panose="020B0604020202020204"/>
              </a:rPr>
              <a:t> </a:t>
            </a:r>
            <a:r>
              <a:rPr lang="en-GB" sz="2300" dirty="0">
                <a:cs typeface="Arial" panose="020B0604020202020204"/>
              </a:rPr>
              <a:t>to su</a:t>
            </a:r>
            <a:r>
              <a:rPr lang="en-GB" sz="2300" spc="-10" dirty="0">
                <a:cs typeface="Arial" panose="020B0604020202020204"/>
              </a:rPr>
              <a:t>p</a:t>
            </a:r>
            <a:r>
              <a:rPr lang="en-GB" sz="2300" spc="-5" dirty="0">
                <a:cs typeface="Arial" panose="020B0604020202020204"/>
              </a:rPr>
              <a:t>p</a:t>
            </a:r>
            <a:r>
              <a:rPr lang="en-GB" sz="2300" spc="-10" dirty="0">
                <a:cs typeface="Arial" panose="020B0604020202020204"/>
              </a:rPr>
              <a:t>o</a:t>
            </a:r>
            <a:r>
              <a:rPr lang="en-GB" sz="2300" dirty="0">
                <a:cs typeface="Arial" panose="020B0604020202020204"/>
              </a:rPr>
              <a:t>rt the </a:t>
            </a:r>
            <a:r>
              <a:rPr lang="en-GB" sz="2200" dirty="0">
                <a:cs typeface="Arial" panose="020B0604020202020204"/>
              </a:rPr>
              <a:t>he</a:t>
            </a:r>
            <a:r>
              <a:rPr lang="en-GB" sz="2200" spc="-10" dirty="0">
                <a:cs typeface="Arial" panose="020B0604020202020204"/>
              </a:rPr>
              <a:t>a</a:t>
            </a:r>
            <a:r>
              <a:rPr lang="en-GB" sz="2200" dirty="0">
                <a:cs typeface="Arial" panose="020B0604020202020204"/>
              </a:rPr>
              <a:t>lt</a:t>
            </a:r>
            <a:r>
              <a:rPr lang="en-GB" sz="2200" spc="5" dirty="0">
                <a:cs typeface="Arial" panose="020B0604020202020204"/>
              </a:rPr>
              <a:t>h</a:t>
            </a:r>
            <a:r>
              <a:rPr lang="en-GB" sz="2200" dirty="0">
                <a:cs typeface="Arial" panose="020B0604020202020204"/>
              </a:rPr>
              <a:t>y </a:t>
            </a:r>
            <a:r>
              <a:rPr lang="en-GB" sz="2200" spc="-5" dirty="0">
                <a:cs typeface="Arial" panose="020B0604020202020204"/>
              </a:rPr>
              <a:t>and independent </a:t>
            </a:r>
            <a:r>
              <a:rPr lang="en-GB" sz="2200" spc="-10" dirty="0">
                <a:cs typeface="Arial" panose="020B0604020202020204"/>
              </a:rPr>
              <a:t>living</a:t>
            </a:r>
            <a:r>
              <a:rPr lang="en-GB" sz="1900" b="1" spc="-10" dirty="0">
                <a:cs typeface="Arial" panose="020B0604020202020204"/>
              </a:rPr>
              <a:t> </a:t>
            </a:r>
            <a:r>
              <a:rPr lang="en-GB" sz="2300" spc="-5" dirty="0">
                <a:cs typeface="Arial" panose="020B0604020202020204"/>
              </a:rPr>
              <a:t>of elderly </a:t>
            </a:r>
            <a:r>
              <a:rPr lang="en-GB" sz="2300" spc="-10" dirty="0">
                <a:cs typeface="Arial" panose="020B0604020202020204"/>
              </a:rPr>
              <a:t>people </a:t>
            </a:r>
            <a:r>
              <a:rPr lang="en-GB" sz="2300" spc="-15" dirty="0">
                <a:cs typeface="Arial" panose="020B0604020202020204"/>
              </a:rPr>
              <a:t>with </a:t>
            </a:r>
            <a:r>
              <a:rPr lang="en-US" altLang="en-GB" sz="2300" b="1" spc="-1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/>
              </a:rPr>
              <a:t>combinations</a:t>
            </a:r>
            <a:r>
              <a:rPr lang="en-US" altLang="en-GB" sz="2300" spc="-1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/>
              </a:rPr>
              <a:t> </a:t>
            </a:r>
            <a:r>
              <a:rPr lang="en-US" altLang="en-GB" sz="2300" spc="-15" dirty="0">
                <a:cs typeface="Arial" panose="020B0604020202020204"/>
              </a:rPr>
              <a:t>of </a:t>
            </a:r>
            <a:r>
              <a:rPr lang="en-GB" sz="2300" dirty="0">
                <a:cs typeface="Arial" panose="020B0604020202020204"/>
              </a:rPr>
              <a:t>the </a:t>
            </a:r>
            <a:r>
              <a:rPr lang="en-GB" sz="2300" spc="-10" dirty="0">
                <a:cs typeface="Arial" panose="020B0604020202020204"/>
              </a:rPr>
              <a:t>following</a:t>
            </a:r>
            <a:r>
              <a:rPr lang="en-GB" sz="2300" spc="190" dirty="0">
                <a:cs typeface="Arial" panose="020B0604020202020204"/>
              </a:rPr>
              <a:t> </a:t>
            </a:r>
            <a:r>
              <a:rPr lang="en-GB" sz="2300" spc="-10" dirty="0">
                <a:cs typeface="Arial" panose="020B0604020202020204"/>
              </a:rPr>
              <a:t>conditions: </a:t>
            </a:r>
            <a:r>
              <a:rPr lang="en-GB" sz="2300" b="1" spc="-5" dirty="0">
                <a:cs typeface="Arial" panose="020B0604020202020204"/>
              </a:rPr>
              <a:t>Hearing</a:t>
            </a:r>
            <a:r>
              <a:rPr lang="en-GB" sz="2300" b="1" spc="5" dirty="0">
                <a:cs typeface="Arial" panose="020B0604020202020204"/>
              </a:rPr>
              <a:t> </a:t>
            </a:r>
            <a:r>
              <a:rPr lang="en-GB" sz="2300" b="1" spc="-5" dirty="0">
                <a:cs typeface="Arial" panose="020B0604020202020204"/>
              </a:rPr>
              <a:t>Loss, Cardio Vascular</a:t>
            </a:r>
            <a:r>
              <a:rPr lang="en-GB" sz="2300" b="1" spc="10" dirty="0">
                <a:cs typeface="Arial" panose="020B0604020202020204"/>
              </a:rPr>
              <a:t> </a:t>
            </a:r>
            <a:r>
              <a:rPr lang="en-GB" sz="2300" b="1" spc="-10" dirty="0">
                <a:cs typeface="Arial" panose="020B0604020202020204"/>
              </a:rPr>
              <a:t>Diseases, Cognitive</a:t>
            </a:r>
            <a:r>
              <a:rPr lang="en-GB" sz="2300" b="1" spc="25" dirty="0">
                <a:cs typeface="Arial" panose="020B0604020202020204"/>
              </a:rPr>
              <a:t> </a:t>
            </a:r>
            <a:r>
              <a:rPr lang="en-GB" sz="2300" b="1" spc="-5" dirty="0">
                <a:cs typeface="Arial" panose="020B0604020202020204"/>
              </a:rPr>
              <a:t>Impairment, Mental Health</a:t>
            </a:r>
            <a:r>
              <a:rPr lang="en-GB" sz="2300" b="1" spc="10" dirty="0">
                <a:cs typeface="Arial" panose="020B0604020202020204"/>
              </a:rPr>
              <a:t> </a:t>
            </a:r>
            <a:r>
              <a:rPr lang="en-GB" sz="2300" spc="-5" dirty="0">
                <a:cs typeface="Arial" panose="020B0604020202020204"/>
              </a:rPr>
              <a:t>Issues, </a:t>
            </a:r>
            <a:r>
              <a:rPr lang="en-GB" sz="2300" b="1" spc="-5" dirty="0">
                <a:cs typeface="Arial" panose="020B0604020202020204"/>
              </a:rPr>
              <a:t>Balance </a:t>
            </a:r>
            <a:r>
              <a:rPr lang="en-GB" sz="2300" b="1" spc="-10" dirty="0">
                <a:cs typeface="Arial" panose="020B0604020202020204"/>
              </a:rPr>
              <a:t>Disorders</a:t>
            </a:r>
            <a:r>
              <a:rPr lang="en-GB" sz="2300" spc="-10" dirty="0">
                <a:cs typeface="Arial" panose="020B0604020202020204"/>
              </a:rPr>
              <a:t>,</a:t>
            </a:r>
            <a:r>
              <a:rPr lang="en-GB" sz="2300" spc="15" dirty="0">
                <a:cs typeface="Arial" panose="020B0604020202020204"/>
              </a:rPr>
              <a:t> </a:t>
            </a:r>
            <a:r>
              <a:rPr lang="en-GB" sz="2300" spc="-5" dirty="0">
                <a:cs typeface="Arial" panose="020B0604020202020204"/>
              </a:rPr>
              <a:t>and </a:t>
            </a:r>
            <a:r>
              <a:rPr lang="en-GB" sz="2300" b="1" dirty="0">
                <a:cs typeface="Arial" panose="020B0604020202020204"/>
              </a:rPr>
              <a:t>Frailty</a:t>
            </a:r>
            <a:r>
              <a:rPr lang="en-US" altLang="en-GB" sz="2300" b="1" dirty="0">
                <a:cs typeface="Arial" panose="020B0604020202020204"/>
              </a:rPr>
              <a:t>.</a:t>
            </a:r>
            <a:endParaRPr lang="en-GB" sz="2300" dirty="0">
              <a:cs typeface="Arial" panose="020B0604020202020204"/>
            </a:endParaRPr>
          </a:p>
          <a:p>
            <a:pPr marL="1270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  <a:tabLst>
                <a:tab pos="355600" algn="l"/>
              </a:tabLst>
            </a:pPr>
            <a:r>
              <a:rPr lang="en-GB" sz="2300" dirty="0">
                <a:cs typeface="Arial" panose="020B0604020202020204"/>
              </a:rPr>
              <a:t>The </a:t>
            </a:r>
            <a:r>
              <a:rPr lang="en-GB" sz="2300" spc="-5" dirty="0">
                <a:cs typeface="Arial" panose="020B0604020202020204"/>
              </a:rPr>
              <a:t>platform </a:t>
            </a:r>
            <a:r>
              <a:rPr lang="en-GB" sz="2300" spc="-15" dirty="0">
                <a:cs typeface="Arial" panose="020B0604020202020204"/>
              </a:rPr>
              <a:t>support interventions </a:t>
            </a:r>
            <a:r>
              <a:rPr lang="en-GB" sz="2300" spc="-10" dirty="0">
                <a:cs typeface="Arial" panose="020B0604020202020204"/>
              </a:rPr>
              <a:t>on:</a:t>
            </a:r>
            <a:endParaRPr lang="en-GB" sz="2300" dirty="0">
              <a:cs typeface="Arial" panose="020B0604020202020204"/>
            </a:endParaRPr>
          </a:p>
          <a:p>
            <a:pPr marL="492760" indent="-3429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756285" algn="l"/>
                <a:tab pos="756920" algn="l"/>
              </a:tabLst>
            </a:pPr>
            <a:r>
              <a:rPr lang="en-GB" sz="2100" b="1" spc="-5" dirty="0">
                <a:cs typeface="Arial" panose="020B0604020202020204"/>
              </a:rPr>
              <a:t>lifestyle</a:t>
            </a:r>
            <a:r>
              <a:rPr lang="en-US" altLang="en-GB" sz="2100" b="1" spc="-5" dirty="0">
                <a:cs typeface="Arial" panose="020B0604020202020204"/>
              </a:rPr>
              <a:t> changes</a:t>
            </a:r>
            <a:endParaRPr lang="en-GB" sz="2100" dirty="0">
              <a:cs typeface="Arial" panose="020B0604020202020204"/>
            </a:endParaRPr>
          </a:p>
          <a:p>
            <a:pPr marL="492760" indent="-3429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756285" algn="l"/>
                <a:tab pos="756920" algn="l"/>
              </a:tabLst>
            </a:pPr>
            <a:r>
              <a:rPr lang="en-GB" sz="2100" b="1" spc="-5" dirty="0">
                <a:cs typeface="Arial" panose="020B0604020202020204"/>
              </a:rPr>
              <a:t>medically-significant risk factors</a:t>
            </a:r>
            <a:r>
              <a:rPr lang="en-GB" sz="2100" spc="-5" dirty="0">
                <a:cs typeface="Arial" panose="020B0604020202020204"/>
              </a:rPr>
              <a:t>,</a:t>
            </a:r>
            <a:r>
              <a:rPr lang="en-GB" sz="2100" spc="30" dirty="0">
                <a:cs typeface="Arial" panose="020B0604020202020204"/>
              </a:rPr>
              <a:t> </a:t>
            </a:r>
            <a:r>
              <a:rPr lang="en-GB" sz="2100" spc="-10" dirty="0">
                <a:cs typeface="Arial" panose="020B0604020202020204"/>
              </a:rPr>
              <a:t>and</a:t>
            </a:r>
            <a:endParaRPr lang="en-GB" sz="2100" dirty="0">
              <a:cs typeface="Arial" panose="020B0604020202020204"/>
            </a:endParaRPr>
          </a:p>
          <a:p>
            <a:pPr marL="492760" indent="-34290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Font typeface="Wingdings" panose="05000000000000000000" pitchFamily="2" charset="2"/>
              <a:buChar char="§"/>
              <a:tabLst>
                <a:tab pos="756285" algn="l"/>
                <a:tab pos="756920" algn="l"/>
              </a:tabLst>
            </a:pPr>
            <a:r>
              <a:rPr lang="en-GB" sz="2100" b="1" spc="-5" dirty="0">
                <a:cs typeface="Arial" panose="020B0604020202020204"/>
              </a:rPr>
              <a:t>chronic disease</a:t>
            </a:r>
            <a:r>
              <a:rPr lang="en-GB" sz="2100" b="1" dirty="0">
                <a:cs typeface="Arial" panose="020B0604020202020204"/>
              </a:rPr>
              <a:t> </a:t>
            </a:r>
            <a:r>
              <a:rPr lang="en-GB" sz="2100" b="1" spc="-5" dirty="0">
                <a:cs typeface="Arial" panose="020B0604020202020204"/>
              </a:rPr>
              <a:t>management</a:t>
            </a:r>
            <a:endParaRPr lang="en-GB" sz="2100" b="1" spc="-5" dirty="0">
              <a:cs typeface="Arial" panose="020B0604020202020204"/>
            </a:endParaRPr>
          </a:p>
          <a:p>
            <a:pPr marL="12700" indent="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None/>
              <a:tabLst>
                <a:tab pos="355600" algn="l"/>
              </a:tabLst>
            </a:pPr>
            <a:r>
              <a:rPr lang="en-GB" sz="2300" dirty="0">
                <a:cs typeface="Arial" panose="020B0604020202020204"/>
              </a:rPr>
              <a:t>The </a:t>
            </a:r>
            <a:r>
              <a:rPr lang="en-GB" sz="2300" spc="-5" dirty="0">
                <a:cs typeface="Arial" panose="020B0604020202020204"/>
              </a:rPr>
              <a:t>platform </a:t>
            </a:r>
            <a:r>
              <a:rPr lang="en-GB" sz="2300" spc="-15" dirty="0">
                <a:cs typeface="Arial" panose="020B0604020202020204"/>
              </a:rPr>
              <a:t>is </a:t>
            </a:r>
            <a:r>
              <a:rPr lang="en-GB" sz="2300" spc="-5" dirty="0">
                <a:cs typeface="Arial" panose="020B0604020202020204"/>
              </a:rPr>
              <a:t>based on or </a:t>
            </a:r>
            <a:r>
              <a:rPr lang="en-GB" sz="2300" spc="-10" dirty="0">
                <a:cs typeface="Arial" panose="020B0604020202020204"/>
              </a:rPr>
              <a:t>integrates:</a:t>
            </a:r>
            <a:endParaRPr lang="en-GB" sz="2300" spc="-10" dirty="0">
              <a:cs typeface="Arial" panose="020B0604020202020204"/>
            </a:endParaRPr>
          </a:p>
          <a:p>
            <a:pPr marL="492760" indent="-3429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756285" algn="l"/>
                <a:tab pos="756920" algn="l"/>
              </a:tabLst>
            </a:pPr>
            <a:r>
              <a:rPr lang="en-GB" sz="2100" spc="-5" dirty="0">
                <a:solidFill>
                  <a:srgbClr val="0070C0"/>
                </a:solidFill>
                <a:cs typeface="Arial" panose="020B0604020202020204"/>
              </a:rPr>
              <a:t>medical sensing</a:t>
            </a:r>
            <a:r>
              <a:rPr lang="en-GB" sz="2100" spc="-5" dirty="0">
                <a:cs typeface="Arial" panose="020B0604020202020204"/>
              </a:rPr>
              <a:t> off-the-shelf</a:t>
            </a:r>
            <a:r>
              <a:rPr lang="en-GB" sz="2100" spc="55" dirty="0">
                <a:cs typeface="Arial" panose="020B0604020202020204"/>
              </a:rPr>
              <a:t> </a:t>
            </a:r>
            <a:r>
              <a:rPr lang="en-GB" sz="2100" spc="-10" dirty="0">
                <a:cs typeface="Arial" panose="020B0604020202020204"/>
              </a:rPr>
              <a:t>devices</a:t>
            </a:r>
            <a:endParaRPr lang="en-GB" sz="2100" dirty="0">
              <a:cs typeface="Arial" panose="020B0604020202020204"/>
            </a:endParaRPr>
          </a:p>
          <a:p>
            <a:pPr marL="492760" indent="-3429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756285" algn="l"/>
                <a:tab pos="756920" algn="l"/>
              </a:tabLst>
            </a:pPr>
            <a:r>
              <a:rPr lang="en-GB" sz="2100" dirty="0">
                <a:solidFill>
                  <a:srgbClr val="0070C0"/>
                </a:solidFill>
                <a:cs typeface="Arial" panose="020B0604020202020204"/>
              </a:rPr>
              <a:t>big data </a:t>
            </a:r>
            <a:r>
              <a:rPr lang="en-GB" sz="2100" spc="-5" dirty="0">
                <a:solidFill>
                  <a:srgbClr val="0070C0"/>
                </a:solidFill>
                <a:cs typeface="Arial" panose="020B0604020202020204"/>
              </a:rPr>
              <a:t>analytic</a:t>
            </a:r>
            <a:r>
              <a:rPr lang="en-GB" sz="2100" spc="-5" dirty="0">
                <a:cs typeface="Arial" panose="020B0604020202020204"/>
              </a:rPr>
              <a:t> capabilities (data management </a:t>
            </a:r>
            <a:r>
              <a:rPr lang="en-GB" sz="2100" spc="-10" dirty="0">
                <a:cs typeface="Arial" panose="020B0604020202020204"/>
              </a:rPr>
              <a:t>and</a:t>
            </a:r>
            <a:r>
              <a:rPr lang="en-GB" sz="2100" spc="55" dirty="0">
                <a:cs typeface="Arial" panose="020B0604020202020204"/>
              </a:rPr>
              <a:t> </a:t>
            </a:r>
            <a:r>
              <a:rPr lang="en-GB" sz="2100" spc="-10" dirty="0">
                <a:cs typeface="Arial" panose="020B0604020202020204"/>
              </a:rPr>
              <a:t>analytics)</a:t>
            </a:r>
            <a:endParaRPr lang="en-GB" sz="2100" dirty="0">
              <a:cs typeface="Arial" panose="020B0604020202020204"/>
            </a:endParaRPr>
          </a:p>
          <a:p>
            <a:pPr marL="492760" marR="5080" indent="-342900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  <a:tabLst>
                <a:tab pos="756285" algn="l"/>
                <a:tab pos="756920" algn="l"/>
                <a:tab pos="1875155" algn="l"/>
                <a:tab pos="2501265" algn="l"/>
                <a:tab pos="3543935" algn="l"/>
                <a:tab pos="4919345" algn="l"/>
                <a:tab pos="5544185" algn="l"/>
                <a:tab pos="6662420" algn="l"/>
              </a:tabLst>
            </a:pPr>
            <a:r>
              <a:rPr lang="en-GB" sz="2100" spc="-5" dirty="0">
                <a:solidFill>
                  <a:srgbClr val="0070C0"/>
                </a:solidFill>
                <a:cs typeface="Arial" panose="020B0604020202020204"/>
              </a:rPr>
              <a:t>s</a:t>
            </a:r>
            <a:r>
              <a:rPr lang="en-GB" sz="2100" spc="-10" dirty="0">
                <a:solidFill>
                  <a:srgbClr val="0070C0"/>
                </a:solidFill>
                <a:cs typeface="Arial" panose="020B0604020202020204"/>
              </a:rPr>
              <a:t>e</a:t>
            </a:r>
            <a:r>
              <a:rPr lang="en-GB" sz="2100" spc="-5" dirty="0">
                <a:solidFill>
                  <a:srgbClr val="0070C0"/>
                </a:solidFill>
                <a:cs typeface="Arial" panose="020B0604020202020204"/>
              </a:rPr>
              <a:t>curi</a:t>
            </a:r>
            <a:r>
              <a:rPr lang="en-GB" sz="2100" spc="5" dirty="0">
                <a:solidFill>
                  <a:srgbClr val="0070C0"/>
                </a:solidFill>
                <a:cs typeface="Arial" panose="020B0604020202020204"/>
              </a:rPr>
              <a:t>t</a:t>
            </a:r>
            <a:r>
              <a:rPr lang="en-GB" sz="2100" dirty="0">
                <a:solidFill>
                  <a:srgbClr val="0070C0"/>
                </a:solidFill>
                <a:cs typeface="Arial" panose="020B0604020202020204"/>
              </a:rPr>
              <a:t>y </a:t>
            </a:r>
            <a:r>
              <a:rPr lang="en-GB" sz="2100" spc="-5" dirty="0">
                <a:solidFill>
                  <a:srgbClr val="0070C0"/>
                </a:solidFill>
                <a:cs typeface="Arial" panose="020B0604020202020204"/>
              </a:rPr>
              <a:t>an</a:t>
            </a:r>
            <a:r>
              <a:rPr lang="en-GB" sz="2100" dirty="0">
                <a:solidFill>
                  <a:srgbClr val="0070C0"/>
                </a:solidFill>
                <a:cs typeface="Arial" panose="020B0604020202020204"/>
              </a:rPr>
              <a:t>d pr</a:t>
            </a:r>
            <a:r>
              <a:rPr lang="en-GB" sz="2100" spc="10" dirty="0">
                <a:solidFill>
                  <a:srgbClr val="0070C0"/>
                </a:solidFill>
                <a:cs typeface="Arial" panose="020B0604020202020204"/>
              </a:rPr>
              <a:t>i</a:t>
            </a:r>
            <a:r>
              <a:rPr lang="en-GB" sz="2100" spc="-30" dirty="0">
                <a:solidFill>
                  <a:srgbClr val="0070C0"/>
                </a:solidFill>
                <a:cs typeface="Arial" panose="020B0604020202020204"/>
              </a:rPr>
              <a:t>v</a:t>
            </a:r>
            <a:r>
              <a:rPr lang="en-GB" sz="2100" spc="-5" dirty="0">
                <a:solidFill>
                  <a:srgbClr val="0070C0"/>
                </a:solidFill>
                <a:cs typeface="Arial" panose="020B0604020202020204"/>
              </a:rPr>
              <a:t>ac</a:t>
            </a:r>
            <a:r>
              <a:rPr lang="en-GB" sz="2100" dirty="0">
                <a:solidFill>
                  <a:srgbClr val="0070C0"/>
                </a:solidFill>
                <a:cs typeface="Arial" panose="020B0604020202020204"/>
              </a:rPr>
              <a:t>y</a:t>
            </a:r>
            <a:r>
              <a:rPr lang="en-GB" sz="2100" dirty="0">
                <a:cs typeface="Arial" panose="020B0604020202020204"/>
              </a:rPr>
              <a:t> </a:t>
            </a:r>
            <a:r>
              <a:rPr lang="en-GB" sz="2100" spc="-5" dirty="0">
                <a:cs typeface="Arial" panose="020B0604020202020204"/>
              </a:rPr>
              <a:t>p</a:t>
            </a:r>
            <a:r>
              <a:rPr lang="en-GB" sz="2100" spc="5" dirty="0">
                <a:cs typeface="Arial" panose="020B0604020202020204"/>
              </a:rPr>
              <a:t>r</a:t>
            </a:r>
            <a:r>
              <a:rPr lang="en-GB" sz="2100" spc="-5" dirty="0">
                <a:cs typeface="Arial" panose="020B0604020202020204"/>
              </a:rPr>
              <a:t>es</a:t>
            </a:r>
            <a:r>
              <a:rPr lang="en-GB" sz="2100" spc="-10" dirty="0">
                <a:cs typeface="Arial" panose="020B0604020202020204"/>
              </a:rPr>
              <a:t>e</a:t>
            </a:r>
            <a:r>
              <a:rPr lang="en-GB" sz="2100" dirty="0">
                <a:cs typeface="Arial" panose="020B0604020202020204"/>
              </a:rPr>
              <a:t>rving, </a:t>
            </a:r>
            <a:r>
              <a:rPr lang="en-GB" sz="2100" spc="-10" dirty="0">
                <a:cs typeface="Arial" panose="020B0604020202020204"/>
              </a:rPr>
              <a:t>an</a:t>
            </a:r>
            <a:r>
              <a:rPr lang="en-GB" sz="2100" dirty="0">
                <a:cs typeface="Arial" panose="020B0604020202020204"/>
              </a:rPr>
              <a:t>d </a:t>
            </a:r>
            <a:r>
              <a:rPr lang="en-GB" sz="2100" spc="-5" dirty="0">
                <a:cs typeface="Arial" panose="020B0604020202020204"/>
              </a:rPr>
              <a:t>s</a:t>
            </a:r>
            <a:r>
              <a:rPr lang="en-GB" sz="2100" spc="-10" dirty="0">
                <a:cs typeface="Arial" panose="020B0604020202020204"/>
              </a:rPr>
              <a:t>e</a:t>
            </a:r>
            <a:r>
              <a:rPr lang="en-GB" sz="2100" spc="-5" dirty="0">
                <a:cs typeface="Arial" panose="020B0604020202020204"/>
              </a:rPr>
              <a:t>curi</a:t>
            </a:r>
            <a:r>
              <a:rPr lang="en-GB" sz="2100" spc="5" dirty="0">
                <a:cs typeface="Arial" panose="020B0604020202020204"/>
              </a:rPr>
              <a:t>t</a:t>
            </a:r>
            <a:r>
              <a:rPr lang="en-GB" sz="2100" dirty="0">
                <a:cs typeface="Arial" panose="020B0604020202020204"/>
              </a:rPr>
              <a:t>y </a:t>
            </a:r>
            <a:r>
              <a:rPr lang="en-GB" sz="2100" spc="5" dirty="0">
                <a:cs typeface="Arial" panose="020B0604020202020204"/>
              </a:rPr>
              <a:t>a</a:t>
            </a:r>
            <a:r>
              <a:rPr lang="en-GB" sz="2100" spc="-5" dirty="0">
                <a:cs typeface="Arial" panose="020B0604020202020204"/>
              </a:rPr>
              <a:t>s</a:t>
            </a:r>
            <a:r>
              <a:rPr lang="en-GB" sz="2100" spc="-10" dirty="0">
                <a:cs typeface="Arial" panose="020B0604020202020204"/>
              </a:rPr>
              <a:t>s</a:t>
            </a:r>
            <a:r>
              <a:rPr lang="en-GB" sz="2100" dirty="0">
                <a:cs typeface="Arial" panose="020B0604020202020204"/>
              </a:rPr>
              <a:t>uran</a:t>
            </a:r>
            <a:r>
              <a:rPr lang="en-GB" sz="2100" spc="-10" dirty="0">
                <a:cs typeface="Arial" panose="020B0604020202020204"/>
              </a:rPr>
              <a:t>c</a:t>
            </a:r>
            <a:r>
              <a:rPr lang="en-GB" sz="2100" dirty="0">
                <a:cs typeface="Arial" panose="020B0604020202020204"/>
              </a:rPr>
              <a:t>e  </a:t>
            </a:r>
            <a:br>
              <a:rPr lang="en-GB" sz="2100" dirty="0">
                <a:cs typeface="Arial" panose="020B0604020202020204"/>
              </a:rPr>
            </a:br>
            <a:r>
              <a:rPr lang="en-GB" sz="2100" spc="-5" dirty="0">
                <a:cs typeface="Arial" panose="020B0604020202020204"/>
              </a:rPr>
              <a:t>mechanisms</a:t>
            </a:r>
            <a:endParaRPr lang="en-GB" sz="2100" dirty="0">
              <a:cs typeface="Arial" panose="020B0604020202020204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7628321" y="3543300"/>
            <a:ext cx="4292600" cy="1498600"/>
          </a:xfrm>
          <a:prstGeom prst="rect">
            <a:avLst/>
          </a:prstGeom>
          <a:solidFill>
            <a:srgbClr val="1F4E7B">
              <a:alpha val="85098"/>
            </a:srgbClr>
          </a:solidFill>
        </p:spPr>
        <p:txBody>
          <a:bodyPr wrap="square" tIns="288000" bIns="288000" rtlCol="0">
            <a:spAutoFit/>
          </a:bodyPr>
          <a:lstStyle/>
          <a:p>
            <a:pPr algn="ctr"/>
            <a:r>
              <a:rPr lang="it-IT" sz="2400" b="1" dirty="0"/>
              <a:t>5 Large-Scale </a:t>
            </a:r>
            <a:r>
              <a:rPr lang="it-IT" sz="2400" b="1" dirty="0" err="1"/>
              <a:t>Pilots</a:t>
            </a:r>
            <a:br>
              <a:rPr lang="it-IT" sz="2400" b="1" dirty="0"/>
            </a:br>
            <a:r>
              <a:rPr lang="it-IT" b="1" dirty="0"/>
              <a:t>France, </a:t>
            </a:r>
            <a:r>
              <a:rPr lang="it-IT" b="1" dirty="0" err="1"/>
              <a:t>Greece</a:t>
            </a:r>
            <a:r>
              <a:rPr lang="it-IT" b="1" dirty="0"/>
              <a:t>, Italy, Portugal and Romania</a:t>
            </a:r>
            <a:r>
              <a:rPr lang="en-US" altLang="it-IT" b="1" dirty="0"/>
              <a:t>, 4.000 participants, 5 years</a:t>
            </a:r>
            <a:endParaRPr lang="en-US" altLang="it-IT" sz="2400" b="1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280841" y="6533872"/>
            <a:ext cx="640080" cy="237744"/>
          </a:xfrm>
        </p:spPr>
        <p:txBody>
          <a:bodyPr/>
          <a:lstStyle/>
          <a:p>
            <a:pPr rtl="0"/>
            <a:fld id="{CA8D9AD5-F248-4919-864A-CFD76CC027D6}" type="slidenum">
              <a:rPr lang="it-IT" smtClean="0"/>
            </a:fld>
            <a:endParaRPr lang="it-IT" dirty="0"/>
          </a:p>
        </p:txBody>
      </p:sp>
      <p:sp>
        <p:nvSpPr>
          <p:cNvPr id="20" name="Segnaposto piè di pagina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cap="none"/>
              <a:t>Smart Bear - Project Overview</a:t>
            </a:r>
            <a:endParaRPr lang="it-IT" cap="none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97;p8"/>
          <p:cNvPicPr preferRelativeResize="0"/>
          <p:nvPr/>
        </p:nvPicPr>
        <p:blipFill rotWithShape="1">
          <a:blip r:embed="rId1"/>
          <a:srcRect l="27565"/>
          <a:stretch>
            <a:fillRect/>
          </a:stretch>
        </p:blipFill>
        <p:spPr>
          <a:xfrm>
            <a:off x="88605" y="1693832"/>
            <a:ext cx="3057834" cy="431350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D9AD5-F248-4919-864A-CFD76CC027D6}" type="slidenum">
              <a:rPr kumimoji="0" lang="it-IT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it-IT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olo 12"/>
          <p:cNvSpPr>
            <a:spLocks noGrp="1"/>
          </p:cNvSpPr>
          <p:nvPr>
            <p:ph type="title"/>
          </p:nvPr>
        </p:nvSpPr>
        <p:spPr>
          <a:xfrm>
            <a:off x="701040" y="424671"/>
            <a:ext cx="10777598" cy="750586"/>
          </a:xfrm>
        </p:spPr>
        <p:txBody>
          <a:bodyPr/>
          <a:lstStyle/>
          <a:p>
            <a:r>
              <a:rPr lang="en-US" dirty="0"/>
              <a:t>How does it work?</a:t>
            </a:r>
            <a:endParaRPr lang="en-US" dirty="0"/>
          </a:p>
        </p:txBody>
      </p:sp>
      <p:pic>
        <p:nvPicPr>
          <p:cNvPr id="6" name="Google Shape;145;p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421061" y="1531669"/>
            <a:ext cx="8682334" cy="430554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egnaposto piè di pagina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cap="none"/>
              <a:t>Smart Bear - Project Overview</a:t>
            </a:r>
            <a:endParaRPr lang="it-IT" cap="none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A8D9AD5-F248-4919-864A-CFD76CC027D6}" type="slidenum">
              <a:rPr kumimoji="0" lang="it-IT" sz="11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it-IT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olo 12"/>
          <p:cNvSpPr>
            <a:spLocks noGrp="1"/>
          </p:cNvSpPr>
          <p:nvPr>
            <p:ph type="title"/>
          </p:nvPr>
        </p:nvSpPr>
        <p:spPr>
          <a:xfrm>
            <a:off x="701040" y="424671"/>
            <a:ext cx="10777598" cy="750586"/>
          </a:xfrm>
        </p:spPr>
        <p:txBody>
          <a:bodyPr/>
          <a:lstStyle/>
          <a:p>
            <a:r>
              <a:rPr lang="en-US" dirty="0" err="1"/>
              <a:t>Holobalance</a:t>
            </a:r>
            <a:r>
              <a:rPr lang="en-US" dirty="0"/>
              <a:t> in SMART BEAR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60642" y="1488545"/>
            <a:ext cx="6642967" cy="4608468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GB" sz="2200" dirty="0"/>
              <a:t>The SMART</a:t>
            </a:r>
            <a:r>
              <a:rPr lang="el-GR" sz="2200" dirty="0"/>
              <a:t> </a:t>
            </a:r>
            <a:r>
              <a:rPr lang="en-GB" sz="2200" dirty="0"/>
              <a:t>BEAR platform uses technologies to enable continuous data collection that </a:t>
            </a:r>
            <a:r>
              <a:rPr lang="en-US" sz="2200" dirty="0"/>
              <a:t>enable delivery of</a:t>
            </a:r>
            <a:r>
              <a:rPr lang="en-GB" sz="2200" dirty="0"/>
              <a:t> </a:t>
            </a:r>
            <a:r>
              <a:rPr lang="en-GB" sz="2200" b="1" dirty="0"/>
              <a:t>evidence based</a:t>
            </a:r>
            <a:r>
              <a:rPr lang="en-GB" sz="2200" dirty="0"/>
              <a:t>, </a:t>
            </a:r>
            <a:r>
              <a:rPr lang="en-GB" sz="2200" b="1" dirty="0"/>
              <a:t>personalised interventions</a:t>
            </a:r>
            <a:r>
              <a:rPr lang="en-GB" sz="2200" dirty="0"/>
              <a:t> promoting healthy and independent living.</a:t>
            </a:r>
            <a:endParaRPr lang="en-US" sz="2200" dirty="0"/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GB" sz="2200" dirty="0"/>
              <a:t>Both projects aim at </a:t>
            </a:r>
            <a:r>
              <a:rPr lang="en-GB" sz="2200" b="1" dirty="0"/>
              <a:t>promoting independent living in ageing population </a:t>
            </a:r>
            <a:r>
              <a:rPr lang="en-GB" sz="2200" dirty="0"/>
              <a:t>and target patients with balance disorders.</a:t>
            </a:r>
            <a:endParaRPr lang="en-US" sz="2200" dirty="0"/>
          </a:p>
          <a:p>
            <a:pPr algn="just">
              <a:spcBef>
                <a:spcPts val="0"/>
              </a:spcBef>
              <a:spcAft>
                <a:spcPts val="1800"/>
              </a:spcAft>
            </a:pPr>
            <a:r>
              <a:rPr lang="en-GB" sz="2200" dirty="0"/>
              <a:t>HOLOBALANCE could provide a personalised intervention based on a novel platform for virtual coaching, using holographic physiotherapists surrogates.</a:t>
            </a:r>
            <a:endParaRPr lang="en-GB" sz="2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05991" y="1739085"/>
            <a:ext cx="4426112" cy="32024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757" y="4941851"/>
            <a:ext cx="1028067" cy="788873"/>
          </a:xfrm>
          <a:prstGeom prst="rect">
            <a:avLst/>
          </a:prstGeom>
        </p:spPr>
      </p:pic>
      <p:sp>
        <p:nvSpPr>
          <p:cNvPr id="7" name="Segnaposto piè di pagina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cap="none"/>
              <a:t>Smart Bear - Project Overview</a:t>
            </a:r>
            <a:endParaRPr lang="it-IT" cap="none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"/>
          <p:cNvSpPr/>
          <p:nvPr/>
        </p:nvSpPr>
        <p:spPr>
          <a:xfrm>
            <a:off x="6288832" y="2802883"/>
            <a:ext cx="1646424" cy="301159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B558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chemeClr val="accent6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chemeClr val="accent6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chemeClr val="accent6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chemeClr val="accent6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chemeClr val="accent6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chemeClr val="accent6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chemeClr val="accent6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chemeClr val="accent6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en-US" sz="1400" b="1" i="0" dirty="0" err="1">
                <a:solidFill>
                  <a:srgbClr val="C00000"/>
                </a:solidFill>
                <a:effectLst/>
                <a:latin typeface="Consolas" panose="020B0609020204030204" pitchFamily="49" charset="0"/>
              </a:rPr>
              <a:t>N</a:t>
            </a:r>
            <a:r>
              <a:rPr lang="en-US" sz="1400" b="1" i="0" baseline="-25000" dirty="0" err="1">
                <a:solidFill>
                  <a:srgbClr val="C00000"/>
                </a:solidFill>
                <a:effectLst/>
                <a:latin typeface="Consolas" panose="020B0609020204030204" pitchFamily="49" charset="0"/>
              </a:rPr>
              <a:t>total</a:t>
            </a:r>
            <a:r>
              <a:rPr lang="en-US" sz="1400" b="1" i="0" baseline="-25000" dirty="0">
                <a:solidFill>
                  <a:srgbClr val="C00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sz="1400" b="1" i="0" dirty="0">
                <a:solidFill>
                  <a:srgbClr val="C00000"/>
                </a:solidFill>
                <a:effectLst/>
                <a:latin typeface="Consolas" panose="020B0609020204030204" pitchFamily="49" charset="0"/>
              </a:rPr>
              <a:t>= </a:t>
            </a:r>
            <a:r>
              <a:rPr lang="el-GR" sz="1400" b="1" i="0" dirty="0">
                <a:solidFill>
                  <a:srgbClr val="C00000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n-US" sz="1400" b="1" i="0" dirty="0">
                <a:solidFill>
                  <a:srgbClr val="C00000"/>
                </a:solidFill>
                <a:effectLst/>
                <a:latin typeface="Consolas" panose="020B0609020204030204" pitchFamily="49" charset="0"/>
              </a:rPr>
              <a:t>9 </a:t>
            </a:r>
            <a:r>
              <a:rPr lang="en-US" sz="1400" b="1" i="0" dirty="0">
                <a:solidFill>
                  <a:srgbClr val="C00000"/>
                </a:solidFill>
                <a:effectLst/>
                <a:latin typeface="Consolas" panose="020B0609020204030204" pitchFamily="49" charset="0"/>
                <a:sym typeface="Wingdings" panose="05000000000000000000" pitchFamily="2" charset="2"/>
              </a:rPr>
              <a:t> 41</a:t>
            </a:r>
            <a:r>
              <a:rPr lang="en-US" sz="1400" b="1" i="0" dirty="0">
                <a:solidFill>
                  <a:srgbClr val="C00000"/>
                </a:solidFill>
                <a:effectLst/>
                <a:latin typeface="Consolas" panose="020B0609020204030204" pitchFamily="49" charset="0"/>
              </a:rPr>
              <a:t> participants</a:t>
            </a:r>
            <a:endParaRPr sz="1400" b="1" i="0" u="none" strike="noStrike" cap="none" dirty="0">
              <a:solidFill>
                <a:srgbClr val="C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3" name="Google Shape;223;p3"/>
          <p:cNvSpPr txBox="1">
            <a:spLocks noGrp="1"/>
          </p:cNvSpPr>
          <p:nvPr>
            <p:ph type="title"/>
          </p:nvPr>
        </p:nvSpPr>
        <p:spPr>
          <a:xfrm>
            <a:off x="707201" y="590817"/>
            <a:ext cx="10777598" cy="750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D3D"/>
              </a:buClr>
              <a:buSzPts val="2800"/>
              <a:buNone/>
            </a:pPr>
            <a:r>
              <a:rPr lang="el-GR" dirty="0" err="1"/>
              <a:t>Population</a:t>
            </a:r>
            <a:r>
              <a:rPr lang="en-US" dirty="0"/>
              <a:t> – Municipality of Palaio Faliro Intervention Group</a:t>
            </a:r>
            <a:endParaRPr dirty="0"/>
          </a:p>
        </p:txBody>
      </p:sp>
      <p:sp>
        <p:nvSpPr>
          <p:cNvPr id="224" name="Google Shape;224;p3"/>
          <p:cNvSpPr txBox="1">
            <a:spLocks noGrp="1"/>
          </p:cNvSpPr>
          <p:nvPr>
            <p:ph type="body" idx="1"/>
          </p:nvPr>
        </p:nvSpPr>
        <p:spPr>
          <a:xfrm>
            <a:off x="6433690" y="2828915"/>
            <a:ext cx="1356360" cy="2439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None/>
            </a:pPr>
            <a:r>
              <a:rPr lang="en-US" b="1" dirty="0">
                <a:solidFill>
                  <a:schemeClr val="accent6"/>
                </a:solidFill>
              </a:rPr>
              <a:t>Greek Pilot</a:t>
            </a:r>
            <a:endParaRPr sz="1100" b="1" dirty="0">
              <a:solidFill>
                <a:schemeClr val="accent6"/>
              </a:solidFill>
            </a:endParaRPr>
          </a:p>
          <a:p>
            <a:pPr marL="45720" lvl="0" indent="0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6"/>
              </a:buClr>
              <a:buSzPts val="1120"/>
              <a:buNone/>
            </a:pPr>
            <a:r>
              <a:rPr lang="el-GR" sz="1400" b="1" dirty="0" err="1">
                <a:solidFill>
                  <a:schemeClr val="accent6"/>
                </a:solidFill>
              </a:rPr>
              <a:t>Intervention</a:t>
            </a:r>
            <a:r>
              <a:rPr lang="el-GR" sz="1400" b="1" dirty="0">
                <a:solidFill>
                  <a:schemeClr val="accent6"/>
                </a:solidFill>
              </a:rPr>
              <a:t> </a:t>
            </a:r>
            <a:r>
              <a:rPr lang="el-GR" sz="1400" b="1" dirty="0" err="1">
                <a:solidFill>
                  <a:schemeClr val="accent6"/>
                </a:solidFill>
              </a:rPr>
              <a:t>group</a:t>
            </a:r>
            <a:endParaRPr dirty="0"/>
          </a:p>
        </p:txBody>
      </p:sp>
      <p:pic>
        <p:nvPicPr>
          <p:cNvPr id="228" name="Google Shape;228;p3" descr="Users with solid fill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6414720" y="3912227"/>
            <a:ext cx="1356360" cy="13563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Ομάδα 3"/>
          <p:cNvGrpSpPr/>
          <p:nvPr/>
        </p:nvGrpSpPr>
        <p:grpSpPr>
          <a:xfrm>
            <a:off x="10076875" y="2463366"/>
            <a:ext cx="728926" cy="698111"/>
            <a:chOff x="9712049" y="1730532"/>
            <a:chExt cx="728926" cy="698111"/>
          </a:xfrm>
        </p:grpSpPr>
        <p:sp>
          <p:nvSpPr>
            <p:cNvPr id="222" name="Google Shape;222;p3"/>
            <p:cNvSpPr/>
            <p:nvPr/>
          </p:nvSpPr>
          <p:spPr>
            <a:xfrm>
              <a:off x="9712049" y="1730532"/>
              <a:ext cx="728926" cy="698111"/>
            </a:xfrm>
            <a:prstGeom prst="ellipse">
              <a:avLst/>
            </a:prstGeom>
            <a:solidFill>
              <a:srgbClr val="F3978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pic>
          <p:nvPicPr>
            <p:cNvPr id="229" name="Google Shape;229;p3" descr="Close with solid fill"/>
            <p:cNvPicPr preferRelativeResize="0"/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9827047" y="1830123"/>
              <a:ext cx="498930" cy="49893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0" name="Google Shape;230;p3" descr="Badge Tick1 with solid fill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872475" y="1068363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"/>
          <p:cNvSpPr/>
          <p:nvPr/>
        </p:nvSpPr>
        <p:spPr>
          <a:xfrm>
            <a:off x="9250231" y="3602464"/>
            <a:ext cx="2467142" cy="1158885"/>
          </a:xfrm>
          <a:prstGeom prst="roundRect">
            <a:avLst>
              <a:gd name="adj" fmla="val 16667"/>
            </a:avLst>
          </a:prstGeom>
          <a:solidFill>
            <a:srgbClr val="FBDC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en-US" sz="1300" b="1" dirty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Exclude participants who did not provide complete answers in the questionnaires after internation (n = 8)</a:t>
            </a:r>
            <a:endParaRPr sz="1300" b="1" dirty="0">
              <a:solidFill>
                <a:schemeClr val="bg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241" name="Google Shape;241;p3"/>
          <p:cNvSpPr/>
          <p:nvPr/>
        </p:nvSpPr>
        <p:spPr>
          <a:xfrm>
            <a:off x="5210221" y="4076868"/>
            <a:ext cx="658522" cy="23774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12700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42" name="Google Shape;242;p3"/>
          <p:cNvSpPr/>
          <p:nvPr/>
        </p:nvSpPr>
        <p:spPr>
          <a:xfrm rot="10800000">
            <a:off x="8263482" y="4070937"/>
            <a:ext cx="658522" cy="23774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12700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mtClean="0"/>
            </a:fld>
            <a:endParaRPr lang="el-GR"/>
          </a:p>
        </p:txBody>
      </p:sp>
      <p:sp>
        <p:nvSpPr>
          <p:cNvPr id="3" name="Rectangle: Rounded Corners 2"/>
          <p:cNvSpPr/>
          <p:nvPr/>
        </p:nvSpPr>
        <p:spPr>
          <a:xfrm>
            <a:off x="1901873" y="1388677"/>
            <a:ext cx="2467142" cy="42207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2"/>
                </a:solidFill>
              </a:rPr>
              <a:t>Adults (65 – 80) years old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812698" y="2001898"/>
            <a:ext cx="3556317" cy="42207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12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Able to walk 500m independently or with a stick</a:t>
            </a:r>
            <a:endParaRPr lang="el-GR" sz="1200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812698" y="2496769"/>
            <a:ext cx="3556317" cy="42207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12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significant visual impairment</a:t>
            </a:r>
            <a:endParaRPr lang="el-GR" sz="1200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812698" y="2991640"/>
            <a:ext cx="3556317" cy="42207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12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MoCA score &gt; 22 (no/mild cognitive impairment)</a:t>
            </a:r>
            <a:endParaRPr lang="el-GR" sz="1200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841011" y="3488746"/>
            <a:ext cx="3499691" cy="42207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12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risk of falls (FGA &lt; 22/30), high feat of falling (FES-I &gt; 10), or recent fall (last 12 months)</a:t>
            </a:r>
            <a:endParaRPr lang="el-GR" sz="1200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841011" y="3981382"/>
            <a:ext cx="3528004" cy="42207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12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Willing to follow training/testing protocol</a:t>
            </a:r>
            <a:endParaRPr lang="el-GR" sz="1200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841011" y="4450729"/>
            <a:ext cx="3528004" cy="42207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12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1x2m home space &amp; adequate broadband</a:t>
            </a:r>
            <a:endParaRPr lang="el-GR" sz="1200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841011" y="4941098"/>
            <a:ext cx="3528004" cy="42207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12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orthostatic or uncontrolled hypertension</a:t>
            </a:r>
            <a:endParaRPr lang="el-GR" sz="1200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/>
          <p:cNvSpPr/>
          <p:nvPr/>
        </p:nvSpPr>
        <p:spPr>
          <a:xfrm>
            <a:off x="841011" y="5420956"/>
            <a:ext cx="3528004" cy="42207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12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Stroke, Parkinson’s, or peripheral neuropathy.</a:t>
            </a:r>
            <a:endParaRPr lang="el-GR" sz="1200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/>
          <p:cNvSpPr/>
          <p:nvPr/>
        </p:nvSpPr>
        <p:spPr>
          <a:xfrm>
            <a:off x="812698" y="5900814"/>
            <a:ext cx="3528004" cy="42207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12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 acute musculoskeletal injury preventing exercise</a:t>
            </a:r>
            <a:endParaRPr lang="el-GR" sz="1200" dirty="0">
              <a:solidFill>
                <a:schemeClr val="bg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egnaposto piè di pagina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cap="none"/>
              <a:t>Smart Bear - Project Overview</a:t>
            </a:r>
            <a:endParaRPr lang="it-IT" cap="none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3304286" y="1717766"/>
            <a:ext cx="3021957" cy="3048000"/>
          </a:xfrm>
          <a:prstGeom prst="roundRect">
            <a:avLst/>
          </a:prstGeom>
          <a:solidFill>
            <a:schemeClr val="tx1">
              <a:lumMod val="9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35" name="Rectangle: Rounded Corners 34"/>
          <p:cNvSpPr/>
          <p:nvPr/>
        </p:nvSpPr>
        <p:spPr>
          <a:xfrm>
            <a:off x="3459886" y="2160339"/>
            <a:ext cx="2642956" cy="23295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Sitting (3 variations)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Standing (4 variations)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Walking (4 variations)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040" y="424671"/>
            <a:ext cx="8199892" cy="750586"/>
          </a:xfrm>
        </p:spPr>
        <p:txBody>
          <a:bodyPr/>
          <a:lstStyle/>
          <a:p>
            <a:r>
              <a:rPr lang="en-US" dirty="0"/>
              <a:t>Data Collection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mtClean="0"/>
            </a:fld>
            <a:endParaRPr lang="it-IT" dirty="0"/>
          </a:p>
        </p:txBody>
      </p:sp>
      <p:pic>
        <p:nvPicPr>
          <p:cNvPr id="9" name="Graphic 8" descr="Walk with solid fill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-473508" y="1711875"/>
            <a:ext cx="2642956" cy="264295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917142" y="1920240"/>
            <a:ext cx="137713" cy="1143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22832" y="2953457"/>
            <a:ext cx="137713" cy="11430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34403" y="4009534"/>
            <a:ext cx="137713" cy="114300"/>
          </a:xfrm>
          <a:prstGeom prst="ellipse">
            <a:avLst/>
          </a:prstGeom>
          <a:solidFill>
            <a:srgbClr val="FFD9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074388" y="4009534"/>
            <a:ext cx="137713" cy="1143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 descr="Web cam with solid fill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63808" y="2933699"/>
            <a:ext cx="601980" cy="601980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1568653" y="2274570"/>
            <a:ext cx="1195155" cy="736037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528843" y="3458774"/>
            <a:ext cx="1231155" cy="643709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117594" y="4651466"/>
            <a:ext cx="137713" cy="1143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92909" y="4550650"/>
            <a:ext cx="1274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3AAFB2"/>
                </a:solidFill>
              </a:rPr>
              <a:t>Head IMU</a:t>
            </a:r>
            <a:endParaRPr lang="en-US" sz="1400" b="1" dirty="0">
              <a:solidFill>
                <a:srgbClr val="3AAFB2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117594" y="4959243"/>
            <a:ext cx="137713" cy="1143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92909" y="4858427"/>
            <a:ext cx="1274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4">
                    <a:lumMod val="75000"/>
                  </a:schemeClr>
                </a:solidFill>
              </a:rPr>
              <a:t>Trunk IMU</a:t>
            </a:r>
            <a:endParaRPr lang="en-US" sz="1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117594" y="5263657"/>
            <a:ext cx="137713" cy="114300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92909" y="5162841"/>
            <a:ext cx="1755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D966"/>
                </a:solidFill>
              </a:rPr>
              <a:t>Right Pressure </a:t>
            </a:r>
            <a:r>
              <a:rPr lang="el-GR" sz="1400" b="1" dirty="0">
                <a:solidFill>
                  <a:srgbClr val="FFD966"/>
                </a:solidFill>
              </a:rPr>
              <a:t>+ </a:t>
            </a:r>
            <a:r>
              <a:rPr lang="en-US" sz="1400" b="1" dirty="0">
                <a:solidFill>
                  <a:srgbClr val="FFD966"/>
                </a:solidFill>
              </a:rPr>
              <a:t>IMU</a:t>
            </a:r>
            <a:endParaRPr lang="en-US" sz="1400" b="1" dirty="0">
              <a:solidFill>
                <a:srgbClr val="FFD966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17594" y="5543307"/>
            <a:ext cx="137713" cy="1143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92909" y="5442491"/>
            <a:ext cx="1755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</a:rPr>
              <a:t>Left Pressure</a:t>
            </a:r>
            <a:r>
              <a:rPr lang="el-GR" sz="1400" b="1" dirty="0">
                <a:solidFill>
                  <a:srgbClr val="00B050"/>
                </a:solidFill>
              </a:rPr>
              <a:t> +</a:t>
            </a:r>
            <a:r>
              <a:rPr lang="en-US" sz="1400" b="1" dirty="0">
                <a:solidFill>
                  <a:srgbClr val="00B050"/>
                </a:solidFill>
              </a:rPr>
              <a:t> IMU</a:t>
            </a:r>
            <a:endParaRPr lang="en-US" sz="1400" b="1" dirty="0">
              <a:solidFill>
                <a:srgbClr val="00B05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44790" y="3080800"/>
            <a:ext cx="1274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2">
                    <a:lumMod val="65000"/>
                    <a:lumOff val="35000"/>
                  </a:schemeClr>
                </a:solidFill>
              </a:rPr>
              <a:t>Depth Camera</a:t>
            </a:r>
            <a:endParaRPr lang="en-US" sz="1400" b="1" dirty="0">
              <a:solidFill>
                <a:schemeClr val="bg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15130" y="1815465"/>
            <a:ext cx="13474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bg2">
                    <a:lumMod val="65000"/>
                    <a:lumOff val="35000"/>
                  </a:schemeClr>
                </a:solidFill>
                <a:latin typeface="Aptos Display" panose="020B0004020202020204" pitchFamily="34" charset="0"/>
              </a:rPr>
              <a:t>HOLOBOX</a:t>
            </a:r>
            <a:endParaRPr lang="en-US" b="1" dirty="0">
              <a:solidFill>
                <a:schemeClr val="bg2">
                  <a:lumMod val="65000"/>
                  <a:lumOff val="35000"/>
                </a:schemeClr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130" y="2326215"/>
            <a:ext cx="890266" cy="741953"/>
          </a:xfrm>
          <a:prstGeom prst="rect">
            <a:avLst/>
          </a:prstGeom>
          <a:noFill/>
        </p:spPr>
      </p:pic>
      <p:sp>
        <p:nvSpPr>
          <p:cNvPr id="21" name="Rectangle: Rounded Corners 20"/>
          <p:cNvSpPr/>
          <p:nvPr/>
        </p:nvSpPr>
        <p:spPr>
          <a:xfrm>
            <a:off x="6730383" y="612718"/>
            <a:ext cx="5422583" cy="5666809"/>
          </a:xfrm>
          <a:prstGeom prst="roundRect">
            <a:avLst/>
          </a:prstGeom>
          <a:solidFill>
            <a:schemeClr val="tx1">
              <a:lumMod val="9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891306" y="623786"/>
            <a:ext cx="3100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65000"/>
                    <a:lumOff val="35000"/>
                  </a:schemeClr>
                </a:solidFill>
                <a:latin typeface="Aptos Display" panose="020B0004020202020204" pitchFamily="34" charset="0"/>
              </a:rPr>
              <a:t>Standardized Questionnaires</a:t>
            </a:r>
            <a:endParaRPr lang="en-US" b="1" dirty="0">
              <a:solidFill>
                <a:schemeClr val="bg2">
                  <a:lumMod val="65000"/>
                  <a:lumOff val="35000"/>
                </a:scheme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41" name="Rectangle: Rounded Corners 40"/>
          <p:cNvSpPr/>
          <p:nvPr/>
        </p:nvSpPr>
        <p:spPr>
          <a:xfrm>
            <a:off x="6943312" y="1031099"/>
            <a:ext cx="2414574" cy="1693298"/>
          </a:xfrm>
          <a:prstGeom prst="roundRect">
            <a:avLst/>
          </a:prstGeom>
          <a:solidFill>
            <a:srgbClr val="EBCA2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/>
              <a:t>FES-I</a:t>
            </a:r>
            <a:endParaRPr lang="en-US" b="1" u="sng" dirty="0"/>
          </a:p>
          <a:p>
            <a:pPr algn="ctr"/>
            <a:r>
              <a:rPr lang="en-US" dirty="0"/>
              <a:t>Range: 10-100</a:t>
            </a:r>
            <a:endParaRPr lang="en-US" dirty="0"/>
          </a:p>
          <a:p>
            <a:pPr algn="ctr"/>
            <a:r>
              <a:rPr lang="en-US" b="1" dirty="0"/>
              <a:t>Fear of falling</a:t>
            </a:r>
            <a:endParaRPr lang="en-US" b="1" dirty="0"/>
          </a:p>
          <a:p>
            <a:pPr algn="ctr"/>
            <a:r>
              <a:rPr lang="en-US" dirty="0"/>
              <a:t>Lower scores indicate less fear and greater confidence</a:t>
            </a:r>
            <a:endParaRPr lang="en-US" dirty="0"/>
          </a:p>
        </p:txBody>
      </p:sp>
      <p:sp>
        <p:nvSpPr>
          <p:cNvPr id="31" name="Rectangle: Rounded Corners 30"/>
          <p:cNvSpPr/>
          <p:nvPr/>
        </p:nvSpPr>
        <p:spPr>
          <a:xfrm>
            <a:off x="9513810" y="1058013"/>
            <a:ext cx="2414574" cy="1693298"/>
          </a:xfrm>
          <a:prstGeom prst="roundRect">
            <a:avLst/>
          </a:prstGeom>
          <a:solidFill>
            <a:srgbClr val="6ABD45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/>
              <a:t>ABC</a:t>
            </a:r>
            <a:endParaRPr lang="en-US" b="1" u="sng" dirty="0"/>
          </a:p>
          <a:p>
            <a:pPr algn="ctr"/>
            <a:r>
              <a:rPr lang="en-US" dirty="0"/>
              <a:t>Range: 0-100</a:t>
            </a:r>
            <a:endParaRPr lang="en-US" dirty="0"/>
          </a:p>
          <a:p>
            <a:pPr algn="ctr"/>
            <a:r>
              <a:rPr lang="en-US" b="1" dirty="0"/>
              <a:t>Balance Confidence</a:t>
            </a:r>
            <a:endParaRPr lang="en-US" b="1" dirty="0"/>
          </a:p>
          <a:p>
            <a:pPr algn="ctr"/>
            <a:r>
              <a:rPr lang="en-US" dirty="0"/>
              <a:t>Higher values reflected increased confidence</a:t>
            </a:r>
            <a:endParaRPr lang="en-US" dirty="0"/>
          </a:p>
        </p:txBody>
      </p:sp>
      <p:sp>
        <p:nvSpPr>
          <p:cNvPr id="44" name="Rectangle: Rounded Corners 43"/>
          <p:cNvSpPr/>
          <p:nvPr/>
        </p:nvSpPr>
        <p:spPr>
          <a:xfrm>
            <a:off x="6948709" y="2772383"/>
            <a:ext cx="2423891" cy="1693298"/>
          </a:xfrm>
          <a:prstGeom prst="roundRect">
            <a:avLst/>
          </a:prstGeom>
          <a:solidFill>
            <a:srgbClr val="5172B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/>
              <a:t>FGA</a:t>
            </a:r>
            <a:endParaRPr lang="en-US" b="1" u="sng" dirty="0"/>
          </a:p>
          <a:p>
            <a:pPr algn="ctr"/>
            <a:r>
              <a:rPr lang="en-US" dirty="0"/>
              <a:t>Range: 0-30</a:t>
            </a:r>
            <a:endParaRPr lang="en-US" dirty="0"/>
          </a:p>
          <a:p>
            <a:pPr algn="ctr"/>
            <a:r>
              <a:rPr lang="en-US" b="1" dirty="0"/>
              <a:t>Gait &amp; Balance Ability</a:t>
            </a:r>
            <a:endParaRPr lang="en-US" b="1" dirty="0"/>
          </a:p>
          <a:p>
            <a:pPr algn="ctr"/>
            <a:r>
              <a:rPr lang="en-US" dirty="0"/>
              <a:t>Higher scores reflect higher functionality</a:t>
            </a:r>
            <a:endParaRPr lang="en-US" dirty="0"/>
          </a:p>
        </p:txBody>
      </p:sp>
      <p:sp>
        <p:nvSpPr>
          <p:cNvPr id="45" name="Rectangle: Rounded Corners 44"/>
          <p:cNvSpPr/>
          <p:nvPr/>
        </p:nvSpPr>
        <p:spPr>
          <a:xfrm>
            <a:off x="9518263" y="2796118"/>
            <a:ext cx="2405668" cy="1693298"/>
          </a:xfrm>
          <a:prstGeom prst="roundRect">
            <a:avLst/>
          </a:prstGeom>
          <a:solidFill>
            <a:srgbClr val="EB5638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/>
              <a:t>MINIB</a:t>
            </a:r>
            <a:endParaRPr lang="en-US" b="1" u="sng" dirty="0"/>
          </a:p>
          <a:p>
            <a:pPr algn="ctr"/>
            <a:r>
              <a:rPr lang="en-US" dirty="0"/>
              <a:t>Range: 0-28</a:t>
            </a:r>
            <a:endParaRPr lang="en-US" dirty="0"/>
          </a:p>
          <a:p>
            <a:pPr algn="ctr"/>
            <a:r>
              <a:rPr lang="en-US" b="1" dirty="0"/>
              <a:t>Postural Control</a:t>
            </a:r>
            <a:endParaRPr lang="en-US" b="1" dirty="0"/>
          </a:p>
          <a:p>
            <a:pPr algn="ctr"/>
            <a:r>
              <a:rPr lang="en-US" dirty="0"/>
              <a:t>Higher scores reflect less balance impairments</a:t>
            </a:r>
            <a:endParaRPr lang="en-US" dirty="0"/>
          </a:p>
        </p:txBody>
      </p:sp>
      <p:sp>
        <p:nvSpPr>
          <p:cNvPr id="46" name="Rectangle: Rounded Corners 45"/>
          <p:cNvSpPr/>
          <p:nvPr/>
        </p:nvSpPr>
        <p:spPr>
          <a:xfrm>
            <a:off x="8009143" y="4551984"/>
            <a:ext cx="3009333" cy="1693298"/>
          </a:xfrm>
          <a:prstGeom prst="roundRect">
            <a:avLst/>
          </a:prstGeom>
          <a:solidFill>
            <a:srgbClr val="7030A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/>
              <a:t>RAPA</a:t>
            </a:r>
            <a:endParaRPr lang="en-US" b="1" u="sng" dirty="0"/>
          </a:p>
          <a:p>
            <a:pPr algn="ctr"/>
            <a:r>
              <a:rPr lang="en-US" dirty="0"/>
              <a:t>Range: 1-9</a:t>
            </a:r>
            <a:endParaRPr lang="en-US" dirty="0"/>
          </a:p>
          <a:p>
            <a:pPr algn="ctr"/>
            <a:r>
              <a:rPr lang="en-US" b="1" dirty="0"/>
              <a:t>Aerobic, strength, &amp; flexibility activity</a:t>
            </a:r>
            <a:endParaRPr lang="en-US" b="1" dirty="0"/>
          </a:p>
          <a:p>
            <a:pPr algn="ctr"/>
            <a:r>
              <a:rPr lang="en-US" dirty="0"/>
              <a:t>Higher scores reflect higher overall physical activity</a:t>
            </a:r>
            <a:endParaRPr lang="en-US" dirty="0"/>
          </a:p>
        </p:txBody>
      </p:sp>
      <p:pic>
        <p:nvPicPr>
          <p:cNvPr id="43" name="Graphic 42" descr="Questions with solid fill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09394" y="497152"/>
            <a:ext cx="559203" cy="559203"/>
          </a:xfrm>
          <a:prstGeom prst="rect">
            <a:avLst/>
          </a:prstGeom>
        </p:spPr>
      </p:pic>
      <p:pic>
        <p:nvPicPr>
          <p:cNvPr id="16" name="Graphic 15" descr="Badge Follow with solid fill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45218" y="3033353"/>
            <a:ext cx="544143" cy="544143"/>
          </a:xfrm>
          <a:prstGeom prst="rect">
            <a:avLst/>
          </a:prstGeom>
        </p:spPr>
      </p:pic>
      <p:sp>
        <p:nvSpPr>
          <p:cNvPr id="19" name="Segnaposto piè di pagina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cap="none"/>
              <a:t>Smart Bear - Project Overview</a:t>
            </a:r>
            <a:endParaRPr lang="it-IT" cap="none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mtClean="0"/>
            </a:fld>
            <a:endParaRPr lang="it-IT" dirty="0"/>
          </a:p>
        </p:txBody>
      </p:sp>
      <p:sp>
        <p:nvSpPr>
          <p:cNvPr id="51" name="Rectangle: Rounded Corners 5"/>
          <p:cNvSpPr/>
          <p:nvPr/>
        </p:nvSpPr>
        <p:spPr>
          <a:xfrm rot="10800000">
            <a:off x="2343287" y="4851581"/>
            <a:ext cx="667851" cy="667851"/>
          </a:xfrm>
          <a:custGeom>
            <a:avLst/>
            <a:gdLst>
              <a:gd name="connsiteX0" fmla="*/ 0 w 1255923"/>
              <a:gd name="connsiteY0" fmla="*/ 44070 h 1255923"/>
              <a:gd name="connsiteX1" fmla="*/ 44070 w 1255923"/>
              <a:gd name="connsiteY1" fmla="*/ 0 h 1255923"/>
              <a:gd name="connsiteX2" fmla="*/ 1211853 w 1255923"/>
              <a:gd name="connsiteY2" fmla="*/ 0 h 1255923"/>
              <a:gd name="connsiteX3" fmla="*/ 1255923 w 1255923"/>
              <a:gd name="connsiteY3" fmla="*/ 44070 h 1255923"/>
              <a:gd name="connsiteX4" fmla="*/ 1255923 w 1255923"/>
              <a:gd name="connsiteY4" fmla="*/ 1211853 h 1255923"/>
              <a:gd name="connsiteX5" fmla="*/ 1211853 w 1255923"/>
              <a:gd name="connsiteY5" fmla="*/ 1255923 h 1255923"/>
              <a:gd name="connsiteX6" fmla="*/ 44070 w 1255923"/>
              <a:gd name="connsiteY6" fmla="*/ 1255923 h 1255923"/>
              <a:gd name="connsiteX7" fmla="*/ 0 w 1255923"/>
              <a:gd name="connsiteY7" fmla="*/ 1211853 h 1255923"/>
              <a:gd name="connsiteX8" fmla="*/ 0 w 1255923"/>
              <a:gd name="connsiteY8" fmla="*/ 44070 h 1255923"/>
              <a:gd name="connsiteX0-1" fmla="*/ 0 w 1255923"/>
              <a:gd name="connsiteY0-2" fmla="*/ 1211853 h 1255923"/>
              <a:gd name="connsiteX1-3" fmla="*/ 44070 w 1255923"/>
              <a:gd name="connsiteY1-4" fmla="*/ 0 h 1255923"/>
              <a:gd name="connsiteX2-5" fmla="*/ 1211853 w 1255923"/>
              <a:gd name="connsiteY2-6" fmla="*/ 0 h 1255923"/>
              <a:gd name="connsiteX3-7" fmla="*/ 1255923 w 1255923"/>
              <a:gd name="connsiteY3-8" fmla="*/ 44070 h 1255923"/>
              <a:gd name="connsiteX4-9" fmla="*/ 1255923 w 1255923"/>
              <a:gd name="connsiteY4-10" fmla="*/ 1211853 h 1255923"/>
              <a:gd name="connsiteX5-11" fmla="*/ 1211853 w 1255923"/>
              <a:gd name="connsiteY5-12" fmla="*/ 1255923 h 1255923"/>
              <a:gd name="connsiteX6-13" fmla="*/ 44070 w 1255923"/>
              <a:gd name="connsiteY6-14" fmla="*/ 1255923 h 1255923"/>
              <a:gd name="connsiteX7-15" fmla="*/ 0 w 1255923"/>
              <a:gd name="connsiteY7-16" fmla="*/ 1211853 h 1255923"/>
              <a:gd name="connsiteX0-17" fmla="*/ 0 w 1255923"/>
              <a:gd name="connsiteY0-18" fmla="*/ 1211853 h 1255923"/>
              <a:gd name="connsiteX1-19" fmla="*/ 1211853 w 1255923"/>
              <a:gd name="connsiteY1-20" fmla="*/ 0 h 1255923"/>
              <a:gd name="connsiteX2-21" fmla="*/ 1255923 w 1255923"/>
              <a:gd name="connsiteY2-22" fmla="*/ 44070 h 1255923"/>
              <a:gd name="connsiteX3-23" fmla="*/ 1255923 w 1255923"/>
              <a:gd name="connsiteY3-24" fmla="*/ 1211853 h 1255923"/>
              <a:gd name="connsiteX4-25" fmla="*/ 1211853 w 1255923"/>
              <a:gd name="connsiteY4-26" fmla="*/ 1255923 h 1255923"/>
              <a:gd name="connsiteX5-27" fmla="*/ 44070 w 1255923"/>
              <a:gd name="connsiteY5-28" fmla="*/ 1255923 h 1255923"/>
              <a:gd name="connsiteX6-29" fmla="*/ 0 w 1255923"/>
              <a:gd name="connsiteY6-30" fmla="*/ 1211853 h 12559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55923" h="1255923">
                <a:moveTo>
                  <a:pt x="0" y="1211853"/>
                </a:moveTo>
                <a:lnTo>
                  <a:pt x="1211853" y="0"/>
                </a:lnTo>
                <a:cubicBezTo>
                  <a:pt x="1236192" y="0"/>
                  <a:pt x="1255923" y="19731"/>
                  <a:pt x="1255923" y="44070"/>
                </a:cubicBezTo>
                <a:lnTo>
                  <a:pt x="1255923" y="1211853"/>
                </a:lnTo>
                <a:cubicBezTo>
                  <a:pt x="1255923" y="1236192"/>
                  <a:pt x="1236192" y="1255923"/>
                  <a:pt x="1211853" y="1255923"/>
                </a:cubicBezTo>
                <a:lnTo>
                  <a:pt x="44070" y="1255923"/>
                </a:lnTo>
                <a:cubicBezTo>
                  <a:pt x="19731" y="1255923"/>
                  <a:pt x="0" y="1236192"/>
                  <a:pt x="0" y="1211853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Rounded Corners 5"/>
          <p:cNvSpPr/>
          <p:nvPr/>
        </p:nvSpPr>
        <p:spPr>
          <a:xfrm>
            <a:off x="474454" y="1695956"/>
            <a:ext cx="1084331" cy="1084332"/>
          </a:xfrm>
          <a:custGeom>
            <a:avLst/>
            <a:gdLst>
              <a:gd name="connsiteX0" fmla="*/ 0 w 1255923"/>
              <a:gd name="connsiteY0" fmla="*/ 44070 h 1255923"/>
              <a:gd name="connsiteX1" fmla="*/ 44070 w 1255923"/>
              <a:gd name="connsiteY1" fmla="*/ 0 h 1255923"/>
              <a:gd name="connsiteX2" fmla="*/ 1211853 w 1255923"/>
              <a:gd name="connsiteY2" fmla="*/ 0 h 1255923"/>
              <a:gd name="connsiteX3" fmla="*/ 1255923 w 1255923"/>
              <a:gd name="connsiteY3" fmla="*/ 44070 h 1255923"/>
              <a:gd name="connsiteX4" fmla="*/ 1255923 w 1255923"/>
              <a:gd name="connsiteY4" fmla="*/ 1211853 h 1255923"/>
              <a:gd name="connsiteX5" fmla="*/ 1211853 w 1255923"/>
              <a:gd name="connsiteY5" fmla="*/ 1255923 h 1255923"/>
              <a:gd name="connsiteX6" fmla="*/ 44070 w 1255923"/>
              <a:gd name="connsiteY6" fmla="*/ 1255923 h 1255923"/>
              <a:gd name="connsiteX7" fmla="*/ 0 w 1255923"/>
              <a:gd name="connsiteY7" fmla="*/ 1211853 h 1255923"/>
              <a:gd name="connsiteX8" fmla="*/ 0 w 1255923"/>
              <a:gd name="connsiteY8" fmla="*/ 44070 h 1255923"/>
              <a:gd name="connsiteX0-1" fmla="*/ 0 w 1255923"/>
              <a:gd name="connsiteY0-2" fmla="*/ 1211853 h 1255923"/>
              <a:gd name="connsiteX1-3" fmla="*/ 44070 w 1255923"/>
              <a:gd name="connsiteY1-4" fmla="*/ 0 h 1255923"/>
              <a:gd name="connsiteX2-5" fmla="*/ 1211853 w 1255923"/>
              <a:gd name="connsiteY2-6" fmla="*/ 0 h 1255923"/>
              <a:gd name="connsiteX3-7" fmla="*/ 1255923 w 1255923"/>
              <a:gd name="connsiteY3-8" fmla="*/ 44070 h 1255923"/>
              <a:gd name="connsiteX4-9" fmla="*/ 1255923 w 1255923"/>
              <a:gd name="connsiteY4-10" fmla="*/ 1211853 h 1255923"/>
              <a:gd name="connsiteX5-11" fmla="*/ 1211853 w 1255923"/>
              <a:gd name="connsiteY5-12" fmla="*/ 1255923 h 1255923"/>
              <a:gd name="connsiteX6-13" fmla="*/ 44070 w 1255923"/>
              <a:gd name="connsiteY6-14" fmla="*/ 1255923 h 1255923"/>
              <a:gd name="connsiteX7-15" fmla="*/ 0 w 1255923"/>
              <a:gd name="connsiteY7-16" fmla="*/ 1211853 h 1255923"/>
              <a:gd name="connsiteX0-17" fmla="*/ 0 w 1255923"/>
              <a:gd name="connsiteY0-18" fmla="*/ 1211853 h 1255923"/>
              <a:gd name="connsiteX1-19" fmla="*/ 1211853 w 1255923"/>
              <a:gd name="connsiteY1-20" fmla="*/ 0 h 1255923"/>
              <a:gd name="connsiteX2-21" fmla="*/ 1255923 w 1255923"/>
              <a:gd name="connsiteY2-22" fmla="*/ 44070 h 1255923"/>
              <a:gd name="connsiteX3-23" fmla="*/ 1255923 w 1255923"/>
              <a:gd name="connsiteY3-24" fmla="*/ 1211853 h 1255923"/>
              <a:gd name="connsiteX4-25" fmla="*/ 1211853 w 1255923"/>
              <a:gd name="connsiteY4-26" fmla="*/ 1255923 h 1255923"/>
              <a:gd name="connsiteX5-27" fmla="*/ 44070 w 1255923"/>
              <a:gd name="connsiteY5-28" fmla="*/ 1255923 h 1255923"/>
              <a:gd name="connsiteX6-29" fmla="*/ 0 w 1255923"/>
              <a:gd name="connsiteY6-30" fmla="*/ 1211853 h 1255923"/>
              <a:gd name="connsiteX0-31" fmla="*/ 0 w 1255923"/>
              <a:gd name="connsiteY0-32" fmla="*/ 1167783 h 1211853"/>
              <a:gd name="connsiteX1-33" fmla="*/ 1255923 w 1255923"/>
              <a:gd name="connsiteY1-34" fmla="*/ 0 h 1211853"/>
              <a:gd name="connsiteX2-35" fmla="*/ 1255923 w 1255923"/>
              <a:gd name="connsiteY2-36" fmla="*/ 1167783 h 1211853"/>
              <a:gd name="connsiteX3-37" fmla="*/ 1211853 w 1255923"/>
              <a:gd name="connsiteY3-38" fmla="*/ 1211853 h 1211853"/>
              <a:gd name="connsiteX4-39" fmla="*/ 44070 w 1255923"/>
              <a:gd name="connsiteY4-40" fmla="*/ 1211853 h 1211853"/>
              <a:gd name="connsiteX5-41" fmla="*/ 0 w 1255923"/>
              <a:gd name="connsiteY5-42" fmla="*/ 1167783 h 1211853"/>
              <a:gd name="connsiteX0-43" fmla="*/ 0 w 1211853"/>
              <a:gd name="connsiteY0-44" fmla="*/ 1211853 h 1211853"/>
              <a:gd name="connsiteX1-45" fmla="*/ 1211853 w 1211853"/>
              <a:gd name="connsiteY1-46" fmla="*/ 0 h 1211853"/>
              <a:gd name="connsiteX2-47" fmla="*/ 1211853 w 1211853"/>
              <a:gd name="connsiteY2-48" fmla="*/ 1167783 h 1211853"/>
              <a:gd name="connsiteX3-49" fmla="*/ 1167783 w 1211853"/>
              <a:gd name="connsiteY3-50" fmla="*/ 1211853 h 1211853"/>
              <a:gd name="connsiteX4-51" fmla="*/ 0 w 1211853"/>
              <a:gd name="connsiteY4-52" fmla="*/ 1211853 h 12118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11853" h="1211853">
                <a:moveTo>
                  <a:pt x="0" y="1211853"/>
                </a:moveTo>
                <a:cubicBezTo>
                  <a:pt x="7345" y="1009877"/>
                  <a:pt x="1009877" y="7345"/>
                  <a:pt x="1211853" y="0"/>
                </a:cubicBezTo>
                <a:lnTo>
                  <a:pt x="1211853" y="1167783"/>
                </a:lnTo>
                <a:cubicBezTo>
                  <a:pt x="1211853" y="1192122"/>
                  <a:pt x="1192122" y="1211853"/>
                  <a:pt x="1167783" y="1211853"/>
                </a:cubicBezTo>
                <a:lnTo>
                  <a:pt x="0" y="1211853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: Rounded Corners 52"/>
          <p:cNvSpPr/>
          <p:nvPr/>
        </p:nvSpPr>
        <p:spPr>
          <a:xfrm>
            <a:off x="655173" y="1866728"/>
            <a:ext cx="2135811" cy="3432550"/>
          </a:xfrm>
          <a:prstGeom prst="roundRect">
            <a:avLst>
              <a:gd name="adj" fmla="val 3509"/>
            </a:avLst>
          </a:prstGeom>
          <a:solidFill>
            <a:schemeClr val="tx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655172" y="2091608"/>
            <a:ext cx="2133978" cy="830997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2400" b="1" noProof="1">
                <a:solidFill>
                  <a:srgbClr val="3AAFB2"/>
                </a:solidFill>
              </a:rPr>
              <a:t>Gait-Related Questionnaires</a:t>
            </a:r>
            <a:endParaRPr lang="en-US" sz="2400" b="1" noProof="1">
              <a:solidFill>
                <a:srgbClr val="3AAFB2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01394" y="3252453"/>
            <a:ext cx="1843369" cy="1815882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r>
              <a:rPr lang="en-US" sz="1600" noProof="1">
                <a:solidFill>
                  <a:srgbClr val="3AAFB2"/>
                </a:solidFill>
              </a:rPr>
              <a:t>Evaluate the statistical significance of the rehabilitation intervention using gait-related questionnaires (FGA, FES, ABC, MINIB)</a:t>
            </a:r>
            <a:endParaRPr lang="en-US" sz="1600" noProof="1">
              <a:solidFill>
                <a:srgbClr val="3AAFB2"/>
              </a:solidFill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801394" y="3087529"/>
            <a:ext cx="1843369" cy="0"/>
          </a:xfrm>
          <a:prstGeom prst="line">
            <a:avLst/>
          </a:prstGeom>
          <a:ln w="571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Freeform: Shape 56"/>
          <p:cNvSpPr/>
          <p:nvPr/>
        </p:nvSpPr>
        <p:spPr>
          <a:xfrm>
            <a:off x="2405935" y="4908364"/>
            <a:ext cx="435329" cy="435330"/>
          </a:xfrm>
          <a:custGeom>
            <a:avLst/>
            <a:gdLst>
              <a:gd name="connsiteX0" fmla="*/ 435329 w 435329"/>
              <a:gd name="connsiteY0" fmla="*/ 0 h 435330"/>
              <a:gd name="connsiteX1" fmla="*/ 435329 w 435329"/>
              <a:gd name="connsiteY1" fmla="*/ 412078 h 435330"/>
              <a:gd name="connsiteX2" fmla="*/ 423650 w 435329"/>
              <a:gd name="connsiteY2" fmla="*/ 429401 h 435330"/>
              <a:gd name="connsiteX3" fmla="*/ 414855 w 435329"/>
              <a:gd name="connsiteY3" fmla="*/ 435330 h 435330"/>
              <a:gd name="connsiteX4" fmla="*/ 0 w 435329"/>
              <a:gd name="connsiteY4" fmla="*/ 435330 h 435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329" h="435330">
                <a:moveTo>
                  <a:pt x="435329" y="0"/>
                </a:moveTo>
                <a:lnTo>
                  <a:pt x="435329" y="412078"/>
                </a:lnTo>
                <a:lnTo>
                  <a:pt x="423650" y="429401"/>
                </a:lnTo>
                <a:lnTo>
                  <a:pt x="414855" y="435330"/>
                </a:lnTo>
                <a:lnTo>
                  <a:pt x="0" y="435330"/>
                </a:lnTo>
                <a:close/>
              </a:path>
            </a:pathLst>
          </a:cu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: Shape 57"/>
          <p:cNvSpPr/>
          <p:nvPr/>
        </p:nvSpPr>
        <p:spPr>
          <a:xfrm>
            <a:off x="618291" y="1829239"/>
            <a:ext cx="894207" cy="898064"/>
          </a:xfrm>
          <a:custGeom>
            <a:avLst/>
            <a:gdLst>
              <a:gd name="connsiteX0" fmla="*/ 8975 w 984818"/>
              <a:gd name="connsiteY0" fmla="*/ 0 h 984818"/>
              <a:gd name="connsiteX1" fmla="*/ 984818 w 984818"/>
              <a:gd name="connsiteY1" fmla="*/ 0 h 984818"/>
              <a:gd name="connsiteX2" fmla="*/ 0 w 984818"/>
              <a:gd name="connsiteY2" fmla="*/ 984818 h 984818"/>
              <a:gd name="connsiteX3" fmla="*/ 0 w 984818"/>
              <a:gd name="connsiteY3" fmla="*/ 6196 h 984818"/>
              <a:gd name="connsiteX4" fmla="*/ 180 w 984818"/>
              <a:gd name="connsiteY4" fmla="*/ 5930 h 984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4818" h="984818">
                <a:moveTo>
                  <a:pt x="8975" y="0"/>
                </a:moveTo>
                <a:lnTo>
                  <a:pt x="984818" y="0"/>
                </a:lnTo>
                <a:lnTo>
                  <a:pt x="0" y="984818"/>
                </a:lnTo>
                <a:lnTo>
                  <a:pt x="0" y="6196"/>
                </a:lnTo>
                <a:lnTo>
                  <a:pt x="180" y="5930"/>
                </a:lnTo>
                <a:close/>
              </a:path>
            </a:pathLst>
          </a:cu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: Rounded Corners 5"/>
          <p:cNvSpPr/>
          <p:nvPr/>
        </p:nvSpPr>
        <p:spPr>
          <a:xfrm rot="10800000">
            <a:off x="5258568" y="4851581"/>
            <a:ext cx="667851" cy="667851"/>
          </a:xfrm>
          <a:custGeom>
            <a:avLst/>
            <a:gdLst>
              <a:gd name="connsiteX0" fmla="*/ 0 w 1255923"/>
              <a:gd name="connsiteY0" fmla="*/ 44070 h 1255923"/>
              <a:gd name="connsiteX1" fmla="*/ 44070 w 1255923"/>
              <a:gd name="connsiteY1" fmla="*/ 0 h 1255923"/>
              <a:gd name="connsiteX2" fmla="*/ 1211853 w 1255923"/>
              <a:gd name="connsiteY2" fmla="*/ 0 h 1255923"/>
              <a:gd name="connsiteX3" fmla="*/ 1255923 w 1255923"/>
              <a:gd name="connsiteY3" fmla="*/ 44070 h 1255923"/>
              <a:gd name="connsiteX4" fmla="*/ 1255923 w 1255923"/>
              <a:gd name="connsiteY4" fmla="*/ 1211853 h 1255923"/>
              <a:gd name="connsiteX5" fmla="*/ 1211853 w 1255923"/>
              <a:gd name="connsiteY5" fmla="*/ 1255923 h 1255923"/>
              <a:gd name="connsiteX6" fmla="*/ 44070 w 1255923"/>
              <a:gd name="connsiteY6" fmla="*/ 1255923 h 1255923"/>
              <a:gd name="connsiteX7" fmla="*/ 0 w 1255923"/>
              <a:gd name="connsiteY7" fmla="*/ 1211853 h 1255923"/>
              <a:gd name="connsiteX8" fmla="*/ 0 w 1255923"/>
              <a:gd name="connsiteY8" fmla="*/ 44070 h 1255923"/>
              <a:gd name="connsiteX0-1" fmla="*/ 0 w 1255923"/>
              <a:gd name="connsiteY0-2" fmla="*/ 1211853 h 1255923"/>
              <a:gd name="connsiteX1-3" fmla="*/ 44070 w 1255923"/>
              <a:gd name="connsiteY1-4" fmla="*/ 0 h 1255923"/>
              <a:gd name="connsiteX2-5" fmla="*/ 1211853 w 1255923"/>
              <a:gd name="connsiteY2-6" fmla="*/ 0 h 1255923"/>
              <a:gd name="connsiteX3-7" fmla="*/ 1255923 w 1255923"/>
              <a:gd name="connsiteY3-8" fmla="*/ 44070 h 1255923"/>
              <a:gd name="connsiteX4-9" fmla="*/ 1255923 w 1255923"/>
              <a:gd name="connsiteY4-10" fmla="*/ 1211853 h 1255923"/>
              <a:gd name="connsiteX5-11" fmla="*/ 1211853 w 1255923"/>
              <a:gd name="connsiteY5-12" fmla="*/ 1255923 h 1255923"/>
              <a:gd name="connsiteX6-13" fmla="*/ 44070 w 1255923"/>
              <a:gd name="connsiteY6-14" fmla="*/ 1255923 h 1255923"/>
              <a:gd name="connsiteX7-15" fmla="*/ 0 w 1255923"/>
              <a:gd name="connsiteY7-16" fmla="*/ 1211853 h 1255923"/>
              <a:gd name="connsiteX0-17" fmla="*/ 0 w 1255923"/>
              <a:gd name="connsiteY0-18" fmla="*/ 1211853 h 1255923"/>
              <a:gd name="connsiteX1-19" fmla="*/ 1211853 w 1255923"/>
              <a:gd name="connsiteY1-20" fmla="*/ 0 h 1255923"/>
              <a:gd name="connsiteX2-21" fmla="*/ 1255923 w 1255923"/>
              <a:gd name="connsiteY2-22" fmla="*/ 44070 h 1255923"/>
              <a:gd name="connsiteX3-23" fmla="*/ 1255923 w 1255923"/>
              <a:gd name="connsiteY3-24" fmla="*/ 1211853 h 1255923"/>
              <a:gd name="connsiteX4-25" fmla="*/ 1211853 w 1255923"/>
              <a:gd name="connsiteY4-26" fmla="*/ 1255923 h 1255923"/>
              <a:gd name="connsiteX5-27" fmla="*/ 44070 w 1255923"/>
              <a:gd name="connsiteY5-28" fmla="*/ 1255923 h 1255923"/>
              <a:gd name="connsiteX6-29" fmla="*/ 0 w 1255923"/>
              <a:gd name="connsiteY6-30" fmla="*/ 1211853 h 12559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55923" h="1255923">
                <a:moveTo>
                  <a:pt x="0" y="1211853"/>
                </a:moveTo>
                <a:lnTo>
                  <a:pt x="1211853" y="0"/>
                </a:lnTo>
                <a:cubicBezTo>
                  <a:pt x="1236192" y="0"/>
                  <a:pt x="1255923" y="19731"/>
                  <a:pt x="1255923" y="44070"/>
                </a:cubicBezTo>
                <a:lnTo>
                  <a:pt x="1255923" y="1211853"/>
                </a:lnTo>
                <a:cubicBezTo>
                  <a:pt x="1255923" y="1236192"/>
                  <a:pt x="1236192" y="1255923"/>
                  <a:pt x="1211853" y="1255923"/>
                </a:cubicBezTo>
                <a:lnTo>
                  <a:pt x="44070" y="1255923"/>
                </a:lnTo>
                <a:cubicBezTo>
                  <a:pt x="19731" y="1255923"/>
                  <a:pt x="0" y="1236192"/>
                  <a:pt x="0" y="1211853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: Rounded Corners 5"/>
          <p:cNvSpPr/>
          <p:nvPr/>
        </p:nvSpPr>
        <p:spPr>
          <a:xfrm>
            <a:off x="3389735" y="1695956"/>
            <a:ext cx="1084332" cy="1084332"/>
          </a:xfrm>
          <a:custGeom>
            <a:avLst/>
            <a:gdLst>
              <a:gd name="connsiteX0" fmla="*/ 0 w 1255923"/>
              <a:gd name="connsiteY0" fmla="*/ 44070 h 1255923"/>
              <a:gd name="connsiteX1" fmla="*/ 44070 w 1255923"/>
              <a:gd name="connsiteY1" fmla="*/ 0 h 1255923"/>
              <a:gd name="connsiteX2" fmla="*/ 1211853 w 1255923"/>
              <a:gd name="connsiteY2" fmla="*/ 0 h 1255923"/>
              <a:gd name="connsiteX3" fmla="*/ 1255923 w 1255923"/>
              <a:gd name="connsiteY3" fmla="*/ 44070 h 1255923"/>
              <a:gd name="connsiteX4" fmla="*/ 1255923 w 1255923"/>
              <a:gd name="connsiteY4" fmla="*/ 1211853 h 1255923"/>
              <a:gd name="connsiteX5" fmla="*/ 1211853 w 1255923"/>
              <a:gd name="connsiteY5" fmla="*/ 1255923 h 1255923"/>
              <a:gd name="connsiteX6" fmla="*/ 44070 w 1255923"/>
              <a:gd name="connsiteY6" fmla="*/ 1255923 h 1255923"/>
              <a:gd name="connsiteX7" fmla="*/ 0 w 1255923"/>
              <a:gd name="connsiteY7" fmla="*/ 1211853 h 1255923"/>
              <a:gd name="connsiteX8" fmla="*/ 0 w 1255923"/>
              <a:gd name="connsiteY8" fmla="*/ 44070 h 1255923"/>
              <a:gd name="connsiteX0-1" fmla="*/ 0 w 1255923"/>
              <a:gd name="connsiteY0-2" fmla="*/ 1211853 h 1255923"/>
              <a:gd name="connsiteX1-3" fmla="*/ 44070 w 1255923"/>
              <a:gd name="connsiteY1-4" fmla="*/ 0 h 1255923"/>
              <a:gd name="connsiteX2-5" fmla="*/ 1211853 w 1255923"/>
              <a:gd name="connsiteY2-6" fmla="*/ 0 h 1255923"/>
              <a:gd name="connsiteX3-7" fmla="*/ 1255923 w 1255923"/>
              <a:gd name="connsiteY3-8" fmla="*/ 44070 h 1255923"/>
              <a:gd name="connsiteX4-9" fmla="*/ 1255923 w 1255923"/>
              <a:gd name="connsiteY4-10" fmla="*/ 1211853 h 1255923"/>
              <a:gd name="connsiteX5-11" fmla="*/ 1211853 w 1255923"/>
              <a:gd name="connsiteY5-12" fmla="*/ 1255923 h 1255923"/>
              <a:gd name="connsiteX6-13" fmla="*/ 44070 w 1255923"/>
              <a:gd name="connsiteY6-14" fmla="*/ 1255923 h 1255923"/>
              <a:gd name="connsiteX7-15" fmla="*/ 0 w 1255923"/>
              <a:gd name="connsiteY7-16" fmla="*/ 1211853 h 1255923"/>
              <a:gd name="connsiteX0-17" fmla="*/ 0 w 1255923"/>
              <a:gd name="connsiteY0-18" fmla="*/ 1211853 h 1255923"/>
              <a:gd name="connsiteX1-19" fmla="*/ 1211853 w 1255923"/>
              <a:gd name="connsiteY1-20" fmla="*/ 0 h 1255923"/>
              <a:gd name="connsiteX2-21" fmla="*/ 1255923 w 1255923"/>
              <a:gd name="connsiteY2-22" fmla="*/ 44070 h 1255923"/>
              <a:gd name="connsiteX3-23" fmla="*/ 1255923 w 1255923"/>
              <a:gd name="connsiteY3-24" fmla="*/ 1211853 h 1255923"/>
              <a:gd name="connsiteX4-25" fmla="*/ 1211853 w 1255923"/>
              <a:gd name="connsiteY4-26" fmla="*/ 1255923 h 1255923"/>
              <a:gd name="connsiteX5-27" fmla="*/ 44070 w 1255923"/>
              <a:gd name="connsiteY5-28" fmla="*/ 1255923 h 1255923"/>
              <a:gd name="connsiteX6-29" fmla="*/ 0 w 1255923"/>
              <a:gd name="connsiteY6-30" fmla="*/ 1211853 h 1255923"/>
              <a:gd name="connsiteX0-31" fmla="*/ 0 w 1211853"/>
              <a:gd name="connsiteY0-32" fmla="*/ 1255923 h 1255923"/>
              <a:gd name="connsiteX1-33" fmla="*/ 1167783 w 1211853"/>
              <a:gd name="connsiteY1-34" fmla="*/ 0 h 1255923"/>
              <a:gd name="connsiteX2-35" fmla="*/ 1211853 w 1211853"/>
              <a:gd name="connsiteY2-36" fmla="*/ 44070 h 1255923"/>
              <a:gd name="connsiteX3-37" fmla="*/ 1211853 w 1211853"/>
              <a:gd name="connsiteY3-38" fmla="*/ 1211853 h 1255923"/>
              <a:gd name="connsiteX4-39" fmla="*/ 1167783 w 1211853"/>
              <a:gd name="connsiteY4-40" fmla="*/ 1255923 h 1255923"/>
              <a:gd name="connsiteX5-41" fmla="*/ 0 w 1211853"/>
              <a:gd name="connsiteY5-42" fmla="*/ 1255923 h 1255923"/>
              <a:gd name="connsiteX0-43" fmla="*/ 0 w 1211853"/>
              <a:gd name="connsiteY0-44" fmla="*/ 1211853 h 1211853"/>
              <a:gd name="connsiteX1-45" fmla="*/ 1211853 w 1211853"/>
              <a:gd name="connsiteY1-46" fmla="*/ 0 h 1211853"/>
              <a:gd name="connsiteX2-47" fmla="*/ 1211853 w 1211853"/>
              <a:gd name="connsiteY2-48" fmla="*/ 1167783 h 1211853"/>
              <a:gd name="connsiteX3-49" fmla="*/ 1167783 w 1211853"/>
              <a:gd name="connsiteY3-50" fmla="*/ 1211853 h 1211853"/>
              <a:gd name="connsiteX4-51" fmla="*/ 0 w 1211853"/>
              <a:gd name="connsiteY4-52" fmla="*/ 1211853 h 12118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11853" h="1211853">
                <a:moveTo>
                  <a:pt x="0" y="1211853"/>
                </a:moveTo>
                <a:cubicBezTo>
                  <a:pt x="7345" y="1009877"/>
                  <a:pt x="1009877" y="7345"/>
                  <a:pt x="1211853" y="0"/>
                </a:cubicBezTo>
                <a:lnTo>
                  <a:pt x="1211853" y="1167783"/>
                </a:lnTo>
                <a:cubicBezTo>
                  <a:pt x="1211853" y="1192122"/>
                  <a:pt x="1192122" y="1211853"/>
                  <a:pt x="1167783" y="1211853"/>
                </a:cubicBezTo>
                <a:lnTo>
                  <a:pt x="0" y="1211853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: Rounded Corners 60"/>
          <p:cNvSpPr/>
          <p:nvPr/>
        </p:nvSpPr>
        <p:spPr>
          <a:xfrm>
            <a:off x="3570454" y="1866728"/>
            <a:ext cx="2135811" cy="3432550"/>
          </a:xfrm>
          <a:prstGeom prst="roundRect">
            <a:avLst>
              <a:gd name="adj" fmla="val 3509"/>
            </a:avLst>
          </a:prstGeom>
          <a:solidFill>
            <a:schemeClr val="tx1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3716675" y="2454442"/>
            <a:ext cx="1843369" cy="468163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2400" b="1" noProof="1">
                <a:solidFill>
                  <a:srgbClr val="6ABD45"/>
                </a:solidFill>
              </a:rPr>
              <a:t>Effect Size</a:t>
            </a:r>
            <a:endParaRPr lang="en-US" sz="2400" b="1" noProof="1">
              <a:solidFill>
                <a:srgbClr val="6ABD45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16675" y="3252453"/>
            <a:ext cx="1843369" cy="1323439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r>
              <a:rPr lang="en-US" sz="1600" noProof="1">
                <a:solidFill>
                  <a:srgbClr val="6ABD45"/>
                </a:solidFill>
              </a:rPr>
              <a:t>Quantify the effect size of the intervention to determine its clinical impact</a:t>
            </a:r>
            <a:endParaRPr lang="en-US" sz="1600" noProof="1">
              <a:solidFill>
                <a:srgbClr val="6ABD45"/>
              </a:solidFill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>
            <a:off x="3716675" y="3087529"/>
            <a:ext cx="1843369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: Rounded Corners 5"/>
          <p:cNvSpPr/>
          <p:nvPr/>
        </p:nvSpPr>
        <p:spPr>
          <a:xfrm rot="10800000">
            <a:off x="8173849" y="4851581"/>
            <a:ext cx="667851" cy="667851"/>
          </a:xfrm>
          <a:custGeom>
            <a:avLst/>
            <a:gdLst>
              <a:gd name="connsiteX0" fmla="*/ 0 w 1255923"/>
              <a:gd name="connsiteY0" fmla="*/ 44070 h 1255923"/>
              <a:gd name="connsiteX1" fmla="*/ 44070 w 1255923"/>
              <a:gd name="connsiteY1" fmla="*/ 0 h 1255923"/>
              <a:gd name="connsiteX2" fmla="*/ 1211853 w 1255923"/>
              <a:gd name="connsiteY2" fmla="*/ 0 h 1255923"/>
              <a:gd name="connsiteX3" fmla="*/ 1255923 w 1255923"/>
              <a:gd name="connsiteY3" fmla="*/ 44070 h 1255923"/>
              <a:gd name="connsiteX4" fmla="*/ 1255923 w 1255923"/>
              <a:gd name="connsiteY4" fmla="*/ 1211853 h 1255923"/>
              <a:gd name="connsiteX5" fmla="*/ 1211853 w 1255923"/>
              <a:gd name="connsiteY5" fmla="*/ 1255923 h 1255923"/>
              <a:gd name="connsiteX6" fmla="*/ 44070 w 1255923"/>
              <a:gd name="connsiteY6" fmla="*/ 1255923 h 1255923"/>
              <a:gd name="connsiteX7" fmla="*/ 0 w 1255923"/>
              <a:gd name="connsiteY7" fmla="*/ 1211853 h 1255923"/>
              <a:gd name="connsiteX8" fmla="*/ 0 w 1255923"/>
              <a:gd name="connsiteY8" fmla="*/ 44070 h 1255923"/>
              <a:gd name="connsiteX0-1" fmla="*/ 0 w 1255923"/>
              <a:gd name="connsiteY0-2" fmla="*/ 1211853 h 1255923"/>
              <a:gd name="connsiteX1-3" fmla="*/ 44070 w 1255923"/>
              <a:gd name="connsiteY1-4" fmla="*/ 0 h 1255923"/>
              <a:gd name="connsiteX2-5" fmla="*/ 1211853 w 1255923"/>
              <a:gd name="connsiteY2-6" fmla="*/ 0 h 1255923"/>
              <a:gd name="connsiteX3-7" fmla="*/ 1255923 w 1255923"/>
              <a:gd name="connsiteY3-8" fmla="*/ 44070 h 1255923"/>
              <a:gd name="connsiteX4-9" fmla="*/ 1255923 w 1255923"/>
              <a:gd name="connsiteY4-10" fmla="*/ 1211853 h 1255923"/>
              <a:gd name="connsiteX5-11" fmla="*/ 1211853 w 1255923"/>
              <a:gd name="connsiteY5-12" fmla="*/ 1255923 h 1255923"/>
              <a:gd name="connsiteX6-13" fmla="*/ 44070 w 1255923"/>
              <a:gd name="connsiteY6-14" fmla="*/ 1255923 h 1255923"/>
              <a:gd name="connsiteX7-15" fmla="*/ 0 w 1255923"/>
              <a:gd name="connsiteY7-16" fmla="*/ 1211853 h 1255923"/>
              <a:gd name="connsiteX0-17" fmla="*/ 0 w 1255923"/>
              <a:gd name="connsiteY0-18" fmla="*/ 1211853 h 1255923"/>
              <a:gd name="connsiteX1-19" fmla="*/ 1211853 w 1255923"/>
              <a:gd name="connsiteY1-20" fmla="*/ 0 h 1255923"/>
              <a:gd name="connsiteX2-21" fmla="*/ 1255923 w 1255923"/>
              <a:gd name="connsiteY2-22" fmla="*/ 44070 h 1255923"/>
              <a:gd name="connsiteX3-23" fmla="*/ 1255923 w 1255923"/>
              <a:gd name="connsiteY3-24" fmla="*/ 1211853 h 1255923"/>
              <a:gd name="connsiteX4-25" fmla="*/ 1211853 w 1255923"/>
              <a:gd name="connsiteY4-26" fmla="*/ 1255923 h 1255923"/>
              <a:gd name="connsiteX5-27" fmla="*/ 44070 w 1255923"/>
              <a:gd name="connsiteY5-28" fmla="*/ 1255923 h 1255923"/>
              <a:gd name="connsiteX6-29" fmla="*/ 0 w 1255923"/>
              <a:gd name="connsiteY6-30" fmla="*/ 1211853 h 12559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55923" h="1255923">
                <a:moveTo>
                  <a:pt x="0" y="1211853"/>
                </a:moveTo>
                <a:lnTo>
                  <a:pt x="1211853" y="0"/>
                </a:lnTo>
                <a:cubicBezTo>
                  <a:pt x="1236192" y="0"/>
                  <a:pt x="1255923" y="19731"/>
                  <a:pt x="1255923" y="44070"/>
                </a:cubicBezTo>
                <a:lnTo>
                  <a:pt x="1255923" y="1211853"/>
                </a:lnTo>
                <a:cubicBezTo>
                  <a:pt x="1255923" y="1236192"/>
                  <a:pt x="1236192" y="1255923"/>
                  <a:pt x="1211853" y="1255923"/>
                </a:cubicBezTo>
                <a:lnTo>
                  <a:pt x="44070" y="1255923"/>
                </a:lnTo>
                <a:cubicBezTo>
                  <a:pt x="19731" y="1255923"/>
                  <a:pt x="0" y="1236192"/>
                  <a:pt x="0" y="1211853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: Rounded Corners 5"/>
          <p:cNvSpPr/>
          <p:nvPr/>
        </p:nvSpPr>
        <p:spPr>
          <a:xfrm>
            <a:off x="6305016" y="1695956"/>
            <a:ext cx="1084332" cy="1084332"/>
          </a:xfrm>
          <a:custGeom>
            <a:avLst/>
            <a:gdLst>
              <a:gd name="connsiteX0" fmla="*/ 0 w 1255923"/>
              <a:gd name="connsiteY0" fmla="*/ 44070 h 1255923"/>
              <a:gd name="connsiteX1" fmla="*/ 44070 w 1255923"/>
              <a:gd name="connsiteY1" fmla="*/ 0 h 1255923"/>
              <a:gd name="connsiteX2" fmla="*/ 1211853 w 1255923"/>
              <a:gd name="connsiteY2" fmla="*/ 0 h 1255923"/>
              <a:gd name="connsiteX3" fmla="*/ 1255923 w 1255923"/>
              <a:gd name="connsiteY3" fmla="*/ 44070 h 1255923"/>
              <a:gd name="connsiteX4" fmla="*/ 1255923 w 1255923"/>
              <a:gd name="connsiteY4" fmla="*/ 1211853 h 1255923"/>
              <a:gd name="connsiteX5" fmla="*/ 1211853 w 1255923"/>
              <a:gd name="connsiteY5" fmla="*/ 1255923 h 1255923"/>
              <a:gd name="connsiteX6" fmla="*/ 44070 w 1255923"/>
              <a:gd name="connsiteY6" fmla="*/ 1255923 h 1255923"/>
              <a:gd name="connsiteX7" fmla="*/ 0 w 1255923"/>
              <a:gd name="connsiteY7" fmla="*/ 1211853 h 1255923"/>
              <a:gd name="connsiteX8" fmla="*/ 0 w 1255923"/>
              <a:gd name="connsiteY8" fmla="*/ 44070 h 1255923"/>
              <a:gd name="connsiteX0-1" fmla="*/ 0 w 1255923"/>
              <a:gd name="connsiteY0-2" fmla="*/ 1211853 h 1255923"/>
              <a:gd name="connsiteX1-3" fmla="*/ 44070 w 1255923"/>
              <a:gd name="connsiteY1-4" fmla="*/ 0 h 1255923"/>
              <a:gd name="connsiteX2-5" fmla="*/ 1211853 w 1255923"/>
              <a:gd name="connsiteY2-6" fmla="*/ 0 h 1255923"/>
              <a:gd name="connsiteX3-7" fmla="*/ 1255923 w 1255923"/>
              <a:gd name="connsiteY3-8" fmla="*/ 44070 h 1255923"/>
              <a:gd name="connsiteX4-9" fmla="*/ 1255923 w 1255923"/>
              <a:gd name="connsiteY4-10" fmla="*/ 1211853 h 1255923"/>
              <a:gd name="connsiteX5-11" fmla="*/ 1211853 w 1255923"/>
              <a:gd name="connsiteY5-12" fmla="*/ 1255923 h 1255923"/>
              <a:gd name="connsiteX6-13" fmla="*/ 44070 w 1255923"/>
              <a:gd name="connsiteY6-14" fmla="*/ 1255923 h 1255923"/>
              <a:gd name="connsiteX7-15" fmla="*/ 0 w 1255923"/>
              <a:gd name="connsiteY7-16" fmla="*/ 1211853 h 1255923"/>
              <a:gd name="connsiteX0-17" fmla="*/ 0 w 1255923"/>
              <a:gd name="connsiteY0-18" fmla="*/ 1211853 h 1255923"/>
              <a:gd name="connsiteX1-19" fmla="*/ 1211853 w 1255923"/>
              <a:gd name="connsiteY1-20" fmla="*/ 0 h 1255923"/>
              <a:gd name="connsiteX2-21" fmla="*/ 1255923 w 1255923"/>
              <a:gd name="connsiteY2-22" fmla="*/ 44070 h 1255923"/>
              <a:gd name="connsiteX3-23" fmla="*/ 1255923 w 1255923"/>
              <a:gd name="connsiteY3-24" fmla="*/ 1211853 h 1255923"/>
              <a:gd name="connsiteX4-25" fmla="*/ 1211853 w 1255923"/>
              <a:gd name="connsiteY4-26" fmla="*/ 1255923 h 1255923"/>
              <a:gd name="connsiteX5-27" fmla="*/ 44070 w 1255923"/>
              <a:gd name="connsiteY5-28" fmla="*/ 1255923 h 1255923"/>
              <a:gd name="connsiteX6-29" fmla="*/ 0 w 1255923"/>
              <a:gd name="connsiteY6-30" fmla="*/ 1211853 h 1255923"/>
              <a:gd name="connsiteX0-31" fmla="*/ 0 w 1211853"/>
              <a:gd name="connsiteY0-32" fmla="*/ 1255923 h 1255923"/>
              <a:gd name="connsiteX1-33" fmla="*/ 1167783 w 1211853"/>
              <a:gd name="connsiteY1-34" fmla="*/ 0 h 1255923"/>
              <a:gd name="connsiteX2-35" fmla="*/ 1211853 w 1211853"/>
              <a:gd name="connsiteY2-36" fmla="*/ 44070 h 1255923"/>
              <a:gd name="connsiteX3-37" fmla="*/ 1211853 w 1211853"/>
              <a:gd name="connsiteY3-38" fmla="*/ 1211853 h 1255923"/>
              <a:gd name="connsiteX4-39" fmla="*/ 1167783 w 1211853"/>
              <a:gd name="connsiteY4-40" fmla="*/ 1255923 h 1255923"/>
              <a:gd name="connsiteX5-41" fmla="*/ 0 w 1211853"/>
              <a:gd name="connsiteY5-42" fmla="*/ 1255923 h 1255923"/>
              <a:gd name="connsiteX0-43" fmla="*/ 0 w 1211853"/>
              <a:gd name="connsiteY0-44" fmla="*/ 1211853 h 1211853"/>
              <a:gd name="connsiteX1-45" fmla="*/ 1211853 w 1211853"/>
              <a:gd name="connsiteY1-46" fmla="*/ 0 h 1211853"/>
              <a:gd name="connsiteX2-47" fmla="*/ 1211853 w 1211853"/>
              <a:gd name="connsiteY2-48" fmla="*/ 1167783 h 1211853"/>
              <a:gd name="connsiteX3-49" fmla="*/ 1167783 w 1211853"/>
              <a:gd name="connsiteY3-50" fmla="*/ 1211853 h 1211853"/>
              <a:gd name="connsiteX4-51" fmla="*/ 0 w 1211853"/>
              <a:gd name="connsiteY4-52" fmla="*/ 1211853 h 12118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11853" h="1211853">
                <a:moveTo>
                  <a:pt x="0" y="1211853"/>
                </a:moveTo>
                <a:cubicBezTo>
                  <a:pt x="7345" y="1009877"/>
                  <a:pt x="1009877" y="7345"/>
                  <a:pt x="1211853" y="0"/>
                </a:cubicBezTo>
                <a:lnTo>
                  <a:pt x="1211853" y="1167783"/>
                </a:lnTo>
                <a:cubicBezTo>
                  <a:pt x="1211853" y="1192122"/>
                  <a:pt x="1192122" y="1211853"/>
                  <a:pt x="1167783" y="1211853"/>
                </a:cubicBezTo>
                <a:lnTo>
                  <a:pt x="0" y="1211853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: Rounded Corners 66"/>
          <p:cNvSpPr/>
          <p:nvPr/>
        </p:nvSpPr>
        <p:spPr>
          <a:xfrm>
            <a:off x="6485735" y="1866728"/>
            <a:ext cx="2135811" cy="3432550"/>
          </a:xfrm>
          <a:prstGeom prst="roundRect">
            <a:avLst>
              <a:gd name="adj" fmla="val 3509"/>
            </a:avLst>
          </a:prstGeom>
          <a:solidFill>
            <a:schemeClr val="tx1"/>
          </a:solidFill>
          <a:ln w="762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6631956" y="2454442"/>
            <a:ext cx="1843369" cy="468163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2400" b="1" noProof="1">
                <a:solidFill>
                  <a:srgbClr val="EB8D21"/>
                </a:solidFill>
              </a:rPr>
              <a:t>Features</a:t>
            </a:r>
            <a:endParaRPr lang="en-US" sz="2400" b="1" noProof="1">
              <a:solidFill>
                <a:srgbClr val="EB8D2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631956" y="3252453"/>
            <a:ext cx="1843369" cy="1569660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r>
              <a:rPr lang="en-US" sz="1600" noProof="1">
                <a:solidFill>
                  <a:srgbClr val="EB8D21"/>
                </a:solidFill>
              </a:rPr>
              <a:t>Preprocess, engineer, and select features from the dataset to ensure high-quality input for model training</a:t>
            </a:r>
            <a:endParaRPr lang="en-US" sz="1600" noProof="1">
              <a:solidFill>
                <a:srgbClr val="EB8D21"/>
              </a:solidFill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>
            <a:off x="6631956" y="3087529"/>
            <a:ext cx="1843369" cy="0"/>
          </a:xfrm>
          <a:prstGeom prst="line">
            <a:avLst/>
          </a:prstGeom>
          <a:ln w="5715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: Rounded Corners 5"/>
          <p:cNvSpPr/>
          <p:nvPr/>
        </p:nvSpPr>
        <p:spPr>
          <a:xfrm rot="10800000">
            <a:off x="11089130" y="4851581"/>
            <a:ext cx="667851" cy="667851"/>
          </a:xfrm>
          <a:custGeom>
            <a:avLst/>
            <a:gdLst>
              <a:gd name="connsiteX0" fmla="*/ 0 w 1255923"/>
              <a:gd name="connsiteY0" fmla="*/ 44070 h 1255923"/>
              <a:gd name="connsiteX1" fmla="*/ 44070 w 1255923"/>
              <a:gd name="connsiteY1" fmla="*/ 0 h 1255923"/>
              <a:gd name="connsiteX2" fmla="*/ 1211853 w 1255923"/>
              <a:gd name="connsiteY2" fmla="*/ 0 h 1255923"/>
              <a:gd name="connsiteX3" fmla="*/ 1255923 w 1255923"/>
              <a:gd name="connsiteY3" fmla="*/ 44070 h 1255923"/>
              <a:gd name="connsiteX4" fmla="*/ 1255923 w 1255923"/>
              <a:gd name="connsiteY4" fmla="*/ 1211853 h 1255923"/>
              <a:gd name="connsiteX5" fmla="*/ 1211853 w 1255923"/>
              <a:gd name="connsiteY5" fmla="*/ 1255923 h 1255923"/>
              <a:gd name="connsiteX6" fmla="*/ 44070 w 1255923"/>
              <a:gd name="connsiteY6" fmla="*/ 1255923 h 1255923"/>
              <a:gd name="connsiteX7" fmla="*/ 0 w 1255923"/>
              <a:gd name="connsiteY7" fmla="*/ 1211853 h 1255923"/>
              <a:gd name="connsiteX8" fmla="*/ 0 w 1255923"/>
              <a:gd name="connsiteY8" fmla="*/ 44070 h 1255923"/>
              <a:gd name="connsiteX0-1" fmla="*/ 0 w 1255923"/>
              <a:gd name="connsiteY0-2" fmla="*/ 1211853 h 1255923"/>
              <a:gd name="connsiteX1-3" fmla="*/ 44070 w 1255923"/>
              <a:gd name="connsiteY1-4" fmla="*/ 0 h 1255923"/>
              <a:gd name="connsiteX2-5" fmla="*/ 1211853 w 1255923"/>
              <a:gd name="connsiteY2-6" fmla="*/ 0 h 1255923"/>
              <a:gd name="connsiteX3-7" fmla="*/ 1255923 w 1255923"/>
              <a:gd name="connsiteY3-8" fmla="*/ 44070 h 1255923"/>
              <a:gd name="connsiteX4-9" fmla="*/ 1255923 w 1255923"/>
              <a:gd name="connsiteY4-10" fmla="*/ 1211853 h 1255923"/>
              <a:gd name="connsiteX5-11" fmla="*/ 1211853 w 1255923"/>
              <a:gd name="connsiteY5-12" fmla="*/ 1255923 h 1255923"/>
              <a:gd name="connsiteX6-13" fmla="*/ 44070 w 1255923"/>
              <a:gd name="connsiteY6-14" fmla="*/ 1255923 h 1255923"/>
              <a:gd name="connsiteX7-15" fmla="*/ 0 w 1255923"/>
              <a:gd name="connsiteY7-16" fmla="*/ 1211853 h 1255923"/>
              <a:gd name="connsiteX0-17" fmla="*/ 0 w 1255923"/>
              <a:gd name="connsiteY0-18" fmla="*/ 1211853 h 1255923"/>
              <a:gd name="connsiteX1-19" fmla="*/ 1211853 w 1255923"/>
              <a:gd name="connsiteY1-20" fmla="*/ 0 h 1255923"/>
              <a:gd name="connsiteX2-21" fmla="*/ 1255923 w 1255923"/>
              <a:gd name="connsiteY2-22" fmla="*/ 44070 h 1255923"/>
              <a:gd name="connsiteX3-23" fmla="*/ 1255923 w 1255923"/>
              <a:gd name="connsiteY3-24" fmla="*/ 1211853 h 1255923"/>
              <a:gd name="connsiteX4-25" fmla="*/ 1211853 w 1255923"/>
              <a:gd name="connsiteY4-26" fmla="*/ 1255923 h 1255923"/>
              <a:gd name="connsiteX5-27" fmla="*/ 44070 w 1255923"/>
              <a:gd name="connsiteY5-28" fmla="*/ 1255923 h 1255923"/>
              <a:gd name="connsiteX6-29" fmla="*/ 0 w 1255923"/>
              <a:gd name="connsiteY6-30" fmla="*/ 1211853 h 12559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55923" h="1255923">
                <a:moveTo>
                  <a:pt x="0" y="1211853"/>
                </a:moveTo>
                <a:lnTo>
                  <a:pt x="1211853" y="0"/>
                </a:lnTo>
                <a:cubicBezTo>
                  <a:pt x="1236192" y="0"/>
                  <a:pt x="1255923" y="19731"/>
                  <a:pt x="1255923" y="44070"/>
                </a:cubicBezTo>
                <a:lnTo>
                  <a:pt x="1255923" y="1211853"/>
                </a:lnTo>
                <a:cubicBezTo>
                  <a:pt x="1255923" y="1236192"/>
                  <a:pt x="1236192" y="1255923"/>
                  <a:pt x="1211853" y="1255923"/>
                </a:cubicBezTo>
                <a:lnTo>
                  <a:pt x="44070" y="1255923"/>
                </a:lnTo>
                <a:cubicBezTo>
                  <a:pt x="19731" y="1255923"/>
                  <a:pt x="0" y="1236192"/>
                  <a:pt x="0" y="1211853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: Rounded Corners 5"/>
          <p:cNvSpPr/>
          <p:nvPr/>
        </p:nvSpPr>
        <p:spPr>
          <a:xfrm>
            <a:off x="9220297" y="1695956"/>
            <a:ext cx="1084332" cy="1084332"/>
          </a:xfrm>
          <a:custGeom>
            <a:avLst/>
            <a:gdLst>
              <a:gd name="connsiteX0" fmla="*/ 0 w 1255923"/>
              <a:gd name="connsiteY0" fmla="*/ 44070 h 1255923"/>
              <a:gd name="connsiteX1" fmla="*/ 44070 w 1255923"/>
              <a:gd name="connsiteY1" fmla="*/ 0 h 1255923"/>
              <a:gd name="connsiteX2" fmla="*/ 1211853 w 1255923"/>
              <a:gd name="connsiteY2" fmla="*/ 0 h 1255923"/>
              <a:gd name="connsiteX3" fmla="*/ 1255923 w 1255923"/>
              <a:gd name="connsiteY3" fmla="*/ 44070 h 1255923"/>
              <a:gd name="connsiteX4" fmla="*/ 1255923 w 1255923"/>
              <a:gd name="connsiteY4" fmla="*/ 1211853 h 1255923"/>
              <a:gd name="connsiteX5" fmla="*/ 1211853 w 1255923"/>
              <a:gd name="connsiteY5" fmla="*/ 1255923 h 1255923"/>
              <a:gd name="connsiteX6" fmla="*/ 44070 w 1255923"/>
              <a:gd name="connsiteY6" fmla="*/ 1255923 h 1255923"/>
              <a:gd name="connsiteX7" fmla="*/ 0 w 1255923"/>
              <a:gd name="connsiteY7" fmla="*/ 1211853 h 1255923"/>
              <a:gd name="connsiteX8" fmla="*/ 0 w 1255923"/>
              <a:gd name="connsiteY8" fmla="*/ 44070 h 1255923"/>
              <a:gd name="connsiteX0-1" fmla="*/ 0 w 1255923"/>
              <a:gd name="connsiteY0-2" fmla="*/ 1211853 h 1255923"/>
              <a:gd name="connsiteX1-3" fmla="*/ 44070 w 1255923"/>
              <a:gd name="connsiteY1-4" fmla="*/ 0 h 1255923"/>
              <a:gd name="connsiteX2-5" fmla="*/ 1211853 w 1255923"/>
              <a:gd name="connsiteY2-6" fmla="*/ 0 h 1255923"/>
              <a:gd name="connsiteX3-7" fmla="*/ 1255923 w 1255923"/>
              <a:gd name="connsiteY3-8" fmla="*/ 44070 h 1255923"/>
              <a:gd name="connsiteX4-9" fmla="*/ 1255923 w 1255923"/>
              <a:gd name="connsiteY4-10" fmla="*/ 1211853 h 1255923"/>
              <a:gd name="connsiteX5-11" fmla="*/ 1211853 w 1255923"/>
              <a:gd name="connsiteY5-12" fmla="*/ 1255923 h 1255923"/>
              <a:gd name="connsiteX6-13" fmla="*/ 44070 w 1255923"/>
              <a:gd name="connsiteY6-14" fmla="*/ 1255923 h 1255923"/>
              <a:gd name="connsiteX7-15" fmla="*/ 0 w 1255923"/>
              <a:gd name="connsiteY7-16" fmla="*/ 1211853 h 1255923"/>
              <a:gd name="connsiteX0-17" fmla="*/ 0 w 1255923"/>
              <a:gd name="connsiteY0-18" fmla="*/ 1211853 h 1255923"/>
              <a:gd name="connsiteX1-19" fmla="*/ 1211853 w 1255923"/>
              <a:gd name="connsiteY1-20" fmla="*/ 0 h 1255923"/>
              <a:gd name="connsiteX2-21" fmla="*/ 1255923 w 1255923"/>
              <a:gd name="connsiteY2-22" fmla="*/ 44070 h 1255923"/>
              <a:gd name="connsiteX3-23" fmla="*/ 1255923 w 1255923"/>
              <a:gd name="connsiteY3-24" fmla="*/ 1211853 h 1255923"/>
              <a:gd name="connsiteX4-25" fmla="*/ 1211853 w 1255923"/>
              <a:gd name="connsiteY4-26" fmla="*/ 1255923 h 1255923"/>
              <a:gd name="connsiteX5-27" fmla="*/ 44070 w 1255923"/>
              <a:gd name="connsiteY5-28" fmla="*/ 1255923 h 1255923"/>
              <a:gd name="connsiteX6-29" fmla="*/ 0 w 1255923"/>
              <a:gd name="connsiteY6-30" fmla="*/ 1211853 h 1255923"/>
              <a:gd name="connsiteX0-31" fmla="*/ 0 w 1211853"/>
              <a:gd name="connsiteY0-32" fmla="*/ 1255923 h 1255923"/>
              <a:gd name="connsiteX1-33" fmla="*/ 1167783 w 1211853"/>
              <a:gd name="connsiteY1-34" fmla="*/ 0 h 1255923"/>
              <a:gd name="connsiteX2-35" fmla="*/ 1211853 w 1211853"/>
              <a:gd name="connsiteY2-36" fmla="*/ 44070 h 1255923"/>
              <a:gd name="connsiteX3-37" fmla="*/ 1211853 w 1211853"/>
              <a:gd name="connsiteY3-38" fmla="*/ 1211853 h 1255923"/>
              <a:gd name="connsiteX4-39" fmla="*/ 1167783 w 1211853"/>
              <a:gd name="connsiteY4-40" fmla="*/ 1255923 h 1255923"/>
              <a:gd name="connsiteX5-41" fmla="*/ 0 w 1211853"/>
              <a:gd name="connsiteY5-42" fmla="*/ 1255923 h 1255923"/>
              <a:gd name="connsiteX0-43" fmla="*/ 0 w 1211853"/>
              <a:gd name="connsiteY0-44" fmla="*/ 1211853 h 1211853"/>
              <a:gd name="connsiteX1-45" fmla="*/ 1211853 w 1211853"/>
              <a:gd name="connsiteY1-46" fmla="*/ 0 h 1211853"/>
              <a:gd name="connsiteX2-47" fmla="*/ 1211853 w 1211853"/>
              <a:gd name="connsiteY2-48" fmla="*/ 1167783 h 1211853"/>
              <a:gd name="connsiteX3-49" fmla="*/ 1167783 w 1211853"/>
              <a:gd name="connsiteY3-50" fmla="*/ 1211853 h 1211853"/>
              <a:gd name="connsiteX4-51" fmla="*/ 0 w 1211853"/>
              <a:gd name="connsiteY4-52" fmla="*/ 1211853 h 12118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11853" h="1211853">
                <a:moveTo>
                  <a:pt x="0" y="1211853"/>
                </a:moveTo>
                <a:cubicBezTo>
                  <a:pt x="7345" y="1009877"/>
                  <a:pt x="1009877" y="7345"/>
                  <a:pt x="1211853" y="0"/>
                </a:cubicBezTo>
                <a:lnTo>
                  <a:pt x="1211853" y="1167783"/>
                </a:lnTo>
                <a:cubicBezTo>
                  <a:pt x="1211853" y="1192122"/>
                  <a:pt x="1192122" y="1211853"/>
                  <a:pt x="1167783" y="1211853"/>
                </a:cubicBezTo>
                <a:lnTo>
                  <a:pt x="0" y="1211853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: Rounded Corners 72"/>
          <p:cNvSpPr/>
          <p:nvPr/>
        </p:nvSpPr>
        <p:spPr>
          <a:xfrm>
            <a:off x="9401016" y="1866728"/>
            <a:ext cx="2135811" cy="3432550"/>
          </a:xfrm>
          <a:prstGeom prst="roundRect">
            <a:avLst>
              <a:gd name="adj" fmla="val 3509"/>
            </a:avLst>
          </a:prstGeom>
          <a:solidFill>
            <a:schemeClr val="tx1"/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9547237" y="2091608"/>
            <a:ext cx="1843369" cy="830997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2400" b="1" noProof="1">
                <a:solidFill>
                  <a:srgbClr val="EB5638"/>
                </a:solidFill>
              </a:rPr>
              <a:t>Poor Outcomes</a:t>
            </a:r>
            <a:endParaRPr lang="en-US" sz="2400" b="1" noProof="1">
              <a:solidFill>
                <a:srgbClr val="EB5638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9547237" y="3252453"/>
            <a:ext cx="1843369" cy="1569660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r>
              <a:rPr lang="en-US" sz="1600" noProof="1">
                <a:solidFill>
                  <a:srgbClr val="EB5638"/>
                </a:solidFill>
              </a:rPr>
              <a:t>Identify participants at risk of poor outcomes early by predictive analytics to enable timely intervention</a:t>
            </a:r>
            <a:endParaRPr lang="en-US" sz="1600" noProof="1">
              <a:solidFill>
                <a:srgbClr val="EB5638"/>
              </a:solidFill>
            </a:endParaRPr>
          </a:p>
        </p:txBody>
      </p:sp>
      <p:cxnSp>
        <p:nvCxnSpPr>
          <p:cNvPr id="76" name="Straight Connector 75"/>
          <p:cNvCxnSpPr/>
          <p:nvPr/>
        </p:nvCxnSpPr>
        <p:spPr>
          <a:xfrm>
            <a:off x="9547237" y="3087529"/>
            <a:ext cx="1843369" cy="0"/>
          </a:xfrm>
          <a:prstGeom prst="line">
            <a:avLst/>
          </a:prstGeom>
          <a:ln w="57150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Freeform: Shape 76"/>
          <p:cNvSpPr/>
          <p:nvPr/>
        </p:nvSpPr>
        <p:spPr>
          <a:xfrm>
            <a:off x="5321216" y="4908364"/>
            <a:ext cx="435329" cy="435330"/>
          </a:xfrm>
          <a:custGeom>
            <a:avLst/>
            <a:gdLst>
              <a:gd name="connsiteX0" fmla="*/ 435329 w 435329"/>
              <a:gd name="connsiteY0" fmla="*/ 0 h 435330"/>
              <a:gd name="connsiteX1" fmla="*/ 435329 w 435329"/>
              <a:gd name="connsiteY1" fmla="*/ 412078 h 435330"/>
              <a:gd name="connsiteX2" fmla="*/ 423650 w 435329"/>
              <a:gd name="connsiteY2" fmla="*/ 429401 h 435330"/>
              <a:gd name="connsiteX3" fmla="*/ 414855 w 435329"/>
              <a:gd name="connsiteY3" fmla="*/ 435330 h 435330"/>
              <a:gd name="connsiteX4" fmla="*/ 0 w 435329"/>
              <a:gd name="connsiteY4" fmla="*/ 435330 h 435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329" h="435330">
                <a:moveTo>
                  <a:pt x="435329" y="0"/>
                </a:moveTo>
                <a:lnTo>
                  <a:pt x="435329" y="412078"/>
                </a:lnTo>
                <a:lnTo>
                  <a:pt x="423650" y="429401"/>
                </a:lnTo>
                <a:lnTo>
                  <a:pt x="414855" y="435330"/>
                </a:lnTo>
                <a:lnTo>
                  <a:pt x="0" y="435330"/>
                </a:lnTo>
                <a:close/>
              </a:path>
            </a:pathLst>
          </a:cu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Freeform: Shape 77"/>
          <p:cNvSpPr/>
          <p:nvPr/>
        </p:nvSpPr>
        <p:spPr>
          <a:xfrm>
            <a:off x="3533572" y="1829239"/>
            <a:ext cx="894207" cy="898064"/>
          </a:xfrm>
          <a:custGeom>
            <a:avLst/>
            <a:gdLst>
              <a:gd name="connsiteX0" fmla="*/ 8975 w 984818"/>
              <a:gd name="connsiteY0" fmla="*/ 0 h 984818"/>
              <a:gd name="connsiteX1" fmla="*/ 984818 w 984818"/>
              <a:gd name="connsiteY1" fmla="*/ 0 h 984818"/>
              <a:gd name="connsiteX2" fmla="*/ 0 w 984818"/>
              <a:gd name="connsiteY2" fmla="*/ 984818 h 984818"/>
              <a:gd name="connsiteX3" fmla="*/ 0 w 984818"/>
              <a:gd name="connsiteY3" fmla="*/ 6196 h 984818"/>
              <a:gd name="connsiteX4" fmla="*/ 180 w 984818"/>
              <a:gd name="connsiteY4" fmla="*/ 5930 h 984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4818" h="984818">
                <a:moveTo>
                  <a:pt x="8975" y="0"/>
                </a:moveTo>
                <a:lnTo>
                  <a:pt x="984818" y="0"/>
                </a:lnTo>
                <a:lnTo>
                  <a:pt x="0" y="984818"/>
                </a:lnTo>
                <a:lnTo>
                  <a:pt x="0" y="6196"/>
                </a:lnTo>
                <a:lnTo>
                  <a:pt x="180" y="5930"/>
                </a:lnTo>
                <a:close/>
              </a:path>
            </a:pathLst>
          </a:cu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Freeform: Shape 78"/>
          <p:cNvSpPr/>
          <p:nvPr/>
        </p:nvSpPr>
        <p:spPr>
          <a:xfrm>
            <a:off x="8236497" y="4908364"/>
            <a:ext cx="435329" cy="435330"/>
          </a:xfrm>
          <a:custGeom>
            <a:avLst/>
            <a:gdLst>
              <a:gd name="connsiteX0" fmla="*/ 435329 w 435329"/>
              <a:gd name="connsiteY0" fmla="*/ 0 h 435330"/>
              <a:gd name="connsiteX1" fmla="*/ 435329 w 435329"/>
              <a:gd name="connsiteY1" fmla="*/ 412078 h 435330"/>
              <a:gd name="connsiteX2" fmla="*/ 423650 w 435329"/>
              <a:gd name="connsiteY2" fmla="*/ 429401 h 435330"/>
              <a:gd name="connsiteX3" fmla="*/ 414855 w 435329"/>
              <a:gd name="connsiteY3" fmla="*/ 435330 h 435330"/>
              <a:gd name="connsiteX4" fmla="*/ 0 w 435329"/>
              <a:gd name="connsiteY4" fmla="*/ 435330 h 435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329" h="435330">
                <a:moveTo>
                  <a:pt x="435329" y="0"/>
                </a:moveTo>
                <a:lnTo>
                  <a:pt x="435329" y="412078"/>
                </a:lnTo>
                <a:lnTo>
                  <a:pt x="423650" y="429401"/>
                </a:lnTo>
                <a:lnTo>
                  <a:pt x="414855" y="435330"/>
                </a:lnTo>
                <a:lnTo>
                  <a:pt x="0" y="435330"/>
                </a:lnTo>
                <a:close/>
              </a:path>
            </a:pathLst>
          </a:cu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: Shape 79"/>
          <p:cNvSpPr/>
          <p:nvPr/>
        </p:nvSpPr>
        <p:spPr>
          <a:xfrm>
            <a:off x="6448853" y="1829239"/>
            <a:ext cx="894207" cy="898064"/>
          </a:xfrm>
          <a:custGeom>
            <a:avLst/>
            <a:gdLst>
              <a:gd name="connsiteX0" fmla="*/ 8975 w 984818"/>
              <a:gd name="connsiteY0" fmla="*/ 0 h 984818"/>
              <a:gd name="connsiteX1" fmla="*/ 984818 w 984818"/>
              <a:gd name="connsiteY1" fmla="*/ 0 h 984818"/>
              <a:gd name="connsiteX2" fmla="*/ 0 w 984818"/>
              <a:gd name="connsiteY2" fmla="*/ 984818 h 984818"/>
              <a:gd name="connsiteX3" fmla="*/ 0 w 984818"/>
              <a:gd name="connsiteY3" fmla="*/ 6196 h 984818"/>
              <a:gd name="connsiteX4" fmla="*/ 180 w 984818"/>
              <a:gd name="connsiteY4" fmla="*/ 5930 h 984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4818" h="984818">
                <a:moveTo>
                  <a:pt x="8975" y="0"/>
                </a:moveTo>
                <a:lnTo>
                  <a:pt x="984818" y="0"/>
                </a:lnTo>
                <a:lnTo>
                  <a:pt x="0" y="984818"/>
                </a:lnTo>
                <a:lnTo>
                  <a:pt x="0" y="6196"/>
                </a:lnTo>
                <a:lnTo>
                  <a:pt x="180" y="5930"/>
                </a:lnTo>
                <a:close/>
              </a:path>
            </a:pathLst>
          </a:cu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Freeform: Shape 80"/>
          <p:cNvSpPr/>
          <p:nvPr/>
        </p:nvSpPr>
        <p:spPr>
          <a:xfrm>
            <a:off x="11151778" y="4908364"/>
            <a:ext cx="435329" cy="435330"/>
          </a:xfrm>
          <a:custGeom>
            <a:avLst/>
            <a:gdLst>
              <a:gd name="connsiteX0" fmla="*/ 435329 w 435329"/>
              <a:gd name="connsiteY0" fmla="*/ 0 h 435330"/>
              <a:gd name="connsiteX1" fmla="*/ 435329 w 435329"/>
              <a:gd name="connsiteY1" fmla="*/ 412078 h 435330"/>
              <a:gd name="connsiteX2" fmla="*/ 423650 w 435329"/>
              <a:gd name="connsiteY2" fmla="*/ 429401 h 435330"/>
              <a:gd name="connsiteX3" fmla="*/ 414855 w 435329"/>
              <a:gd name="connsiteY3" fmla="*/ 435330 h 435330"/>
              <a:gd name="connsiteX4" fmla="*/ 0 w 435329"/>
              <a:gd name="connsiteY4" fmla="*/ 435330 h 435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329" h="435330">
                <a:moveTo>
                  <a:pt x="435329" y="0"/>
                </a:moveTo>
                <a:lnTo>
                  <a:pt x="435329" y="412078"/>
                </a:lnTo>
                <a:lnTo>
                  <a:pt x="423650" y="429401"/>
                </a:lnTo>
                <a:lnTo>
                  <a:pt x="414855" y="435330"/>
                </a:lnTo>
                <a:lnTo>
                  <a:pt x="0" y="435330"/>
                </a:lnTo>
                <a:close/>
              </a:path>
            </a:pathLst>
          </a:cu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reeform: Shape 81"/>
          <p:cNvSpPr/>
          <p:nvPr/>
        </p:nvSpPr>
        <p:spPr>
          <a:xfrm>
            <a:off x="9364134" y="1829239"/>
            <a:ext cx="894207" cy="898064"/>
          </a:xfrm>
          <a:custGeom>
            <a:avLst/>
            <a:gdLst>
              <a:gd name="connsiteX0" fmla="*/ 8975 w 984818"/>
              <a:gd name="connsiteY0" fmla="*/ 0 h 984818"/>
              <a:gd name="connsiteX1" fmla="*/ 984818 w 984818"/>
              <a:gd name="connsiteY1" fmla="*/ 0 h 984818"/>
              <a:gd name="connsiteX2" fmla="*/ 0 w 984818"/>
              <a:gd name="connsiteY2" fmla="*/ 984818 h 984818"/>
              <a:gd name="connsiteX3" fmla="*/ 0 w 984818"/>
              <a:gd name="connsiteY3" fmla="*/ 6196 h 984818"/>
              <a:gd name="connsiteX4" fmla="*/ 180 w 984818"/>
              <a:gd name="connsiteY4" fmla="*/ 5930 h 984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4818" h="984818">
                <a:moveTo>
                  <a:pt x="8975" y="0"/>
                </a:moveTo>
                <a:lnTo>
                  <a:pt x="984818" y="0"/>
                </a:lnTo>
                <a:lnTo>
                  <a:pt x="0" y="984818"/>
                </a:lnTo>
                <a:lnTo>
                  <a:pt x="0" y="6196"/>
                </a:lnTo>
                <a:lnTo>
                  <a:pt x="180" y="5930"/>
                </a:lnTo>
                <a:close/>
              </a:path>
            </a:pathLst>
          </a:cu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Rectangle: Rounded Corners 2"/>
          <p:cNvSpPr/>
          <p:nvPr/>
        </p:nvSpPr>
        <p:spPr>
          <a:xfrm>
            <a:off x="435020" y="1656522"/>
            <a:ext cx="1123765" cy="1123765"/>
          </a:xfrm>
          <a:custGeom>
            <a:avLst/>
            <a:gdLst>
              <a:gd name="connsiteX0" fmla="*/ 0 w 1255923"/>
              <a:gd name="connsiteY0" fmla="*/ 44070 h 1255923"/>
              <a:gd name="connsiteX1" fmla="*/ 44070 w 1255923"/>
              <a:gd name="connsiteY1" fmla="*/ 0 h 1255923"/>
              <a:gd name="connsiteX2" fmla="*/ 1211853 w 1255923"/>
              <a:gd name="connsiteY2" fmla="*/ 0 h 1255923"/>
              <a:gd name="connsiteX3" fmla="*/ 1255923 w 1255923"/>
              <a:gd name="connsiteY3" fmla="*/ 44070 h 1255923"/>
              <a:gd name="connsiteX4" fmla="*/ 1255923 w 1255923"/>
              <a:gd name="connsiteY4" fmla="*/ 1211853 h 1255923"/>
              <a:gd name="connsiteX5" fmla="*/ 1211853 w 1255923"/>
              <a:gd name="connsiteY5" fmla="*/ 1255923 h 1255923"/>
              <a:gd name="connsiteX6" fmla="*/ 44070 w 1255923"/>
              <a:gd name="connsiteY6" fmla="*/ 1255923 h 1255923"/>
              <a:gd name="connsiteX7" fmla="*/ 0 w 1255923"/>
              <a:gd name="connsiteY7" fmla="*/ 1211853 h 1255923"/>
              <a:gd name="connsiteX8" fmla="*/ 0 w 1255923"/>
              <a:gd name="connsiteY8" fmla="*/ 44070 h 1255923"/>
              <a:gd name="connsiteX0-1" fmla="*/ 0 w 1255923"/>
              <a:gd name="connsiteY0-2" fmla="*/ 44070 h 1314664"/>
              <a:gd name="connsiteX1-3" fmla="*/ 44070 w 1255923"/>
              <a:gd name="connsiteY1-4" fmla="*/ 0 h 1314664"/>
              <a:gd name="connsiteX2-5" fmla="*/ 1211853 w 1255923"/>
              <a:gd name="connsiteY2-6" fmla="*/ 0 h 1314664"/>
              <a:gd name="connsiteX3-7" fmla="*/ 1255923 w 1255923"/>
              <a:gd name="connsiteY3-8" fmla="*/ 44070 h 1314664"/>
              <a:gd name="connsiteX4-9" fmla="*/ 1255923 w 1255923"/>
              <a:gd name="connsiteY4-10" fmla="*/ 1211853 h 1314664"/>
              <a:gd name="connsiteX5-11" fmla="*/ 44070 w 1255923"/>
              <a:gd name="connsiteY5-12" fmla="*/ 1255923 h 1314664"/>
              <a:gd name="connsiteX6-13" fmla="*/ 0 w 1255923"/>
              <a:gd name="connsiteY6-14" fmla="*/ 1211853 h 1314664"/>
              <a:gd name="connsiteX7-15" fmla="*/ 0 w 1255923"/>
              <a:gd name="connsiteY7-16" fmla="*/ 44070 h 1314664"/>
              <a:gd name="connsiteX0-17" fmla="*/ 0 w 1255923"/>
              <a:gd name="connsiteY0-18" fmla="*/ 44070 h 1337619"/>
              <a:gd name="connsiteX1-19" fmla="*/ 44070 w 1255923"/>
              <a:gd name="connsiteY1-20" fmla="*/ 0 h 1337619"/>
              <a:gd name="connsiteX2-21" fmla="*/ 1211853 w 1255923"/>
              <a:gd name="connsiteY2-22" fmla="*/ 0 h 1337619"/>
              <a:gd name="connsiteX3-23" fmla="*/ 1255923 w 1255923"/>
              <a:gd name="connsiteY3-24" fmla="*/ 44070 h 1337619"/>
              <a:gd name="connsiteX4-25" fmla="*/ 1244906 w 1255923"/>
              <a:gd name="connsiteY4-26" fmla="*/ 1244904 h 1337619"/>
              <a:gd name="connsiteX5-27" fmla="*/ 44070 w 1255923"/>
              <a:gd name="connsiteY5-28" fmla="*/ 1255923 h 1337619"/>
              <a:gd name="connsiteX6-29" fmla="*/ 0 w 1255923"/>
              <a:gd name="connsiteY6-30" fmla="*/ 1211853 h 1337619"/>
              <a:gd name="connsiteX7-31" fmla="*/ 0 w 1255923"/>
              <a:gd name="connsiteY7-32" fmla="*/ 44070 h 1337619"/>
              <a:gd name="connsiteX0-33" fmla="*/ 0 w 1255923"/>
              <a:gd name="connsiteY0-34" fmla="*/ 44070 h 1255923"/>
              <a:gd name="connsiteX1-35" fmla="*/ 44070 w 1255923"/>
              <a:gd name="connsiteY1-36" fmla="*/ 0 h 1255923"/>
              <a:gd name="connsiteX2-37" fmla="*/ 1211853 w 1255923"/>
              <a:gd name="connsiteY2-38" fmla="*/ 0 h 1255923"/>
              <a:gd name="connsiteX3-39" fmla="*/ 1255923 w 1255923"/>
              <a:gd name="connsiteY3-40" fmla="*/ 44070 h 1255923"/>
              <a:gd name="connsiteX4-41" fmla="*/ 44070 w 1255923"/>
              <a:gd name="connsiteY4-42" fmla="*/ 1255923 h 1255923"/>
              <a:gd name="connsiteX5-43" fmla="*/ 0 w 1255923"/>
              <a:gd name="connsiteY5-44" fmla="*/ 1211853 h 1255923"/>
              <a:gd name="connsiteX6-45" fmla="*/ 0 w 1255923"/>
              <a:gd name="connsiteY6-46" fmla="*/ 44070 h 12559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55923" h="1255923">
                <a:moveTo>
                  <a:pt x="0" y="44070"/>
                </a:moveTo>
                <a:cubicBezTo>
                  <a:pt x="0" y="19731"/>
                  <a:pt x="19731" y="0"/>
                  <a:pt x="44070" y="0"/>
                </a:cubicBezTo>
                <a:lnTo>
                  <a:pt x="1211853" y="0"/>
                </a:lnTo>
                <a:cubicBezTo>
                  <a:pt x="1236192" y="0"/>
                  <a:pt x="1255923" y="19731"/>
                  <a:pt x="1255923" y="44070"/>
                </a:cubicBezTo>
                <a:lnTo>
                  <a:pt x="44070" y="1255923"/>
                </a:lnTo>
                <a:cubicBezTo>
                  <a:pt x="19731" y="1255923"/>
                  <a:pt x="0" y="1236192"/>
                  <a:pt x="0" y="1211853"/>
                </a:cubicBezTo>
                <a:lnTo>
                  <a:pt x="0" y="4407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: Rounded Corners 2"/>
          <p:cNvSpPr/>
          <p:nvPr/>
        </p:nvSpPr>
        <p:spPr>
          <a:xfrm>
            <a:off x="3350301" y="1656522"/>
            <a:ext cx="1123765" cy="1123765"/>
          </a:xfrm>
          <a:custGeom>
            <a:avLst/>
            <a:gdLst>
              <a:gd name="connsiteX0" fmla="*/ 0 w 1255923"/>
              <a:gd name="connsiteY0" fmla="*/ 44070 h 1255923"/>
              <a:gd name="connsiteX1" fmla="*/ 44070 w 1255923"/>
              <a:gd name="connsiteY1" fmla="*/ 0 h 1255923"/>
              <a:gd name="connsiteX2" fmla="*/ 1211853 w 1255923"/>
              <a:gd name="connsiteY2" fmla="*/ 0 h 1255923"/>
              <a:gd name="connsiteX3" fmla="*/ 1255923 w 1255923"/>
              <a:gd name="connsiteY3" fmla="*/ 44070 h 1255923"/>
              <a:gd name="connsiteX4" fmla="*/ 1255923 w 1255923"/>
              <a:gd name="connsiteY4" fmla="*/ 1211853 h 1255923"/>
              <a:gd name="connsiteX5" fmla="*/ 1211853 w 1255923"/>
              <a:gd name="connsiteY5" fmla="*/ 1255923 h 1255923"/>
              <a:gd name="connsiteX6" fmla="*/ 44070 w 1255923"/>
              <a:gd name="connsiteY6" fmla="*/ 1255923 h 1255923"/>
              <a:gd name="connsiteX7" fmla="*/ 0 w 1255923"/>
              <a:gd name="connsiteY7" fmla="*/ 1211853 h 1255923"/>
              <a:gd name="connsiteX8" fmla="*/ 0 w 1255923"/>
              <a:gd name="connsiteY8" fmla="*/ 44070 h 1255923"/>
              <a:gd name="connsiteX0-1" fmla="*/ 0 w 1255923"/>
              <a:gd name="connsiteY0-2" fmla="*/ 44070 h 1314664"/>
              <a:gd name="connsiteX1-3" fmla="*/ 44070 w 1255923"/>
              <a:gd name="connsiteY1-4" fmla="*/ 0 h 1314664"/>
              <a:gd name="connsiteX2-5" fmla="*/ 1211853 w 1255923"/>
              <a:gd name="connsiteY2-6" fmla="*/ 0 h 1314664"/>
              <a:gd name="connsiteX3-7" fmla="*/ 1255923 w 1255923"/>
              <a:gd name="connsiteY3-8" fmla="*/ 44070 h 1314664"/>
              <a:gd name="connsiteX4-9" fmla="*/ 1255923 w 1255923"/>
              <a:gd name="connsiteY4-10" fmla="*/ 1211853 h 1314664"/>
              <a:gd name="connsiteX5-11" fmla="*/ 44070 w 1255923"/>
              <a:gd name="connsiteY5-12" fmla="*/ 1255923 h 1314664"/>
              <a:gd name="connsiteX6-13" fmla="*/ 0 w 1255923"/>
              <a:gd name="connsiteY6-14" fmla="*/ 1211853 h 1314664"/>
              <a:gd name="connsiteX7-15" fmla="*/ 0 w 1255923"/>
              <a:gd name="connsiteY7-16" fmla="*/ 44070 h 1314664"/>
              <a:gd name="connsiteX0-17" fmla="*/ 0 w 1255923"/>
              <a:gd name="connsiteY0-18" fmla="*/ 44070 h 1337619"/>
              <a:gd name="connsiteX1-19" fmla="*/ 44070 w 1255923"/>
              <a:gd name="connsiteY1-20" fmla="*/ 0 h 1337619"/>
              <a:gd name="connsiteX2-21" fmla="*/ 1211853 w 1255923"/>
              <a:gd name="connsiteY2-22" fmla="*/ 0 h 1337619"/>
              <a:gd name="connsiteX3-23" fmla="*/ 1255923 w 1255923"/>
              <a:gd name="connsiteY3-24" fmla="*/ 44070 h 1337619"/>
              <a:gd name="connsiteX4-25" fmla="*/ 1244906 w 1255923"/>
              <a:gd name="connsiteY4-26" fmla="*/ 1244904 h 1337619"/>
              <a:gd name="connsiteX5-27" fmla="*/ 44070 w 1255923"/>
              <a:gd name="connsiteY5-28" fmla="*/ 1255923 h 1337619"/>
              <a:gd name="connsiteX6-29" fmla="*/ 0 w 1255923"/>
              <a:gd name="connsiteY6-30" fmla="*/ 1211853 h 1337619"/>
              <a:gd name="connsiteX7-31" fmla="*/ 0 w 1255923"/>
              <a:gd name="connsiteY7-32" fmla="*/ 44070 h 1337619"/>
              <a:gd name="connsiteX0-33" fmla="*/ 0 w 1255923"/>
              <a:gd name="connsiteY0-34" fmla="*/ 44070 h 1255923"/>
              <a:gd name="connsiteX1-35" fmla="*/ 44070 w 1255923"/>
              <a:gd name="connsiteY1-36" fmla="*/ 0 h 1255923"/>
              <a:gd name="connsiteX2-37" fmla="*/ 1211853 w 1255923"/>
              <a:gd name="connsiteY2-38" fmla="*/ 0 h 1255923"/>
              <a:gd name="connsiteX3-39" fmla="*/ 1255923 w 1255923"/>
              <a:gd name="connsiteY3-40" fmla="*/ 44070 h 1255923"/>
              <a:gd name="connsiteX4-41" fmla="*/ 44070 w 1255923"/>
              <a:gd name="connsiteY4-42" fmla="*/ 1255923 h 1255923"/>
              <a:gd name="connsiteX5-43" fmla="*/ 0 w 1255923"/>
              <a:gd name="connsiteY5-44" fmla="*/ 1211853 h 1255923"/>
              <a:gd name="connsiteX6-45" fmla="*/ 0 w 1255923"/>
              <a:gd name="connsiteY6-46" fmla="*/ 44070 h 12559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55923" h="1255923">
                <a:moveTo>
                  <a:pt x="0" y="44070"/>
                </a:moveTo>
                <a:cubicBezTo>
                  <a:pt x="0" y="19731"/>
                  <a:pt x="19731" y="0"/>
                  <a:pt x="44070" y="0"/>
                </a:cubicBezTo>
                <a:lnTo>
                  <a:pt x="1211853" y="0"/>
                </a:lnTo>
                <a:cubicBezTo>
                  <a:pt x="1236192" y="0"/>
                  <a:pt x="1255923" y="19731"/>
                  <a:pt x="1255923" y="44070"/>
                </a:cubicBezTo>
                <a:lnTo>
                  <a:pt x="44070" y="1255923"/>
                </a:lnTo>
                <a:cubicBezTo>
                  <a:pt x="19731" y="1255923"/>
                  <a:pt x="0" y="1236192"/>
                  <a:pt x="0" y="1211853"/>
                </a:cubicBezTo>
                <a:lnTo>
                  <a:pt x="0" y="4407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: Rounded Corners 2"/>
          <p:cNvSpPr/>
          <p:nvPr/>
        </p:nvSpPr>
        <p:spPr>
          <a:xfrm>
            <a:off x="6265582" y="1656522"/>
            <a:ext cx="1123765" cy="1123765"/>
          </a:xfrm>
          <a:custGeom>
            <a:avLst/>
            <a:gdLst>
              <a:gd name="connsiteX0" fmla="*/ 0 w 1255923"/>
              <a:gd name="connsiteY0" fmla="*/ 44070 h 1255923"/>
              <a:gd name="connsiteX1" fmla="*/ 44070 w 1255923"/>
              <a:gd name="connsiteY1" fmla="*/ 0 h 1255923"/>
              <a:gd name="connsiteX2" fmla="*/ 1211853 w 1255923"/>
              <a:gd name="connsiteY2" fmla="*/ 0 h 1255923"/>
              <a:gd name="connsiteX3" fmla="*/ 1255923 w 1255923"/>
              <a:gd name="connsiteY3" fmla="*/ 44070 h 1255923"/>
              <a:gd name="connsiteX4" fmla="*/ 1255923 w 1255923"/>
              <a:gd name="connsiteY4" fmla="*/ 1211853 h 1255923"/>
              <a:gd name="connsiteX5" fmla="*/ 1211853 w 1255923"/>
              <a:gd name="connsiteY5" fmla="*/ 1255923 h 1255923"/>
              <a:gd name="connsiteX6" fmla="*/ 44070 w 1255923"/>
              <a:gd name="connsiteY6" fmla="*/ 1255923 h 1255923"/>
              <a:gd name="connsiteX7" fmla="*/ 0 w 1255923"/>
              <a:gd name="connsiteY7" fmla="*/ 1211853 h 1255923"/>
              <a:gd name="connsiteX8" fmla="*/ 0 w 1255923"/>
              <a:gd name="connsiteY8" fmla="*/ 44070 h 1255923"/>
              <a:gd name="connsiteX0-1" fmla="*/ 0 w 1255923"/>
              <a:gd name="connsiteY0-2" fmla="*/ 44070 h 1314664"/>
              <a:gd name="connsiteX1-3" fmla="*/ 44070 w 1255923"/>
              <a:gd name="connsiteY1-4" fmla="*/ 0 h 1314664"/>
              <a:gd name="connsiteX2-5" fmla="*/ 1211853 w 1255923"/>
              <a:gd name="connsiteY2-6" fmla="*/ 0 h 1314664"/>
              <a:gd name="connsiteX3-7" fmla="*/ 1255923 w 1255923"/>
              <a:gd name="connsiteY3-8" fmla="*/ 44070 h 1314664"/>
              <a:gd name="connsiteX4-9" fmla="*/ 1255923 w 1255923"/>
              <a:gd name="connsiteY4-10" fmla="*/ 1211853 h 1314664"/>
              <a:gd name="connsiteX5-11" fmla="*/ 44070 w 1255923"/>
              <a:gd name="connsiteY5-12" fmla="*/ 1255923 h 1314664"/>
              <a:gd name="connsiteX6-13" fmla="*/ 0 w 1255923"/>
              <a:gd name="connsiteY6-14" fmla="*/ 1211853 h 1314664"/>
              <a:gd name="connsiteX7-15" fmla="*/ 0 w 1255923"/>
              <a:gd name="connsiteY7-16" fmla="*/ 44070 h 1314664"/>
              <a:gd name="connsiteX0-17" fmla="*/ 0 w 1255923"/>
              <a:gd name="connsiteY0-18" fmla="*/ 44070 h 1337619"/>
              <a:gd name="connsiteX1-19" fmla="*/ 44070 w 1255923"/>
              <a:gd name="connsiteY1-20" fmla="*/ 0 h 1337619"/>
              <a:gd name="connsiteX2-21" fmla="*/ 1211853 w 1255923"/>
              <a:gd name="connsiteY2-22" fmla="*/ 0 h 1337619"/>
              <a:gd name="connsiteX3-23" fmla="*/ 1255923 w 1255923"/>
              <a:gd name="connsiteY3-24" fmla="*/ 44070 h 1337619"/>
              <a:gd name="connsiteX4-25" fmla="*/ 1244906 w 1255923"/>
              <a:gd name="connsiteY4-26" fmla="*/ 1244904 h 1337619"/>
              <a:gd name="connsiteX5-27" fmla="*/ 44070 w 1255923"/>
              <a:gd name="connsiteY5-28" fmla="*/ 1255923 h 1337619"/>
              <a:gd name="connsiteX6-29" fmla="*/ 0 w 1255923"/>
              <a:gd name="connsiteY6-30" fmla="*/ 1211853 h 1337619"/>
              <a:gd name="connsiteX7-31" fmla="*/ 0 w 1255923"/>
              <a:gd name="connsiteY7-32" fmla="*/ 44070 h 1337619"/>
              <a:gd name="connsiteX0-33" fmla="*/ 0 w 1255923"/>
              <a:gd name="connsiteY0-34" fmla="*/ 44070 h 1255923"/>
              <a:gd name="connsiteX1-35" fmla="*/ 44070 w 1255923"/>
              <a:gd name="connsiteY1-36" fmla="*/ 0 h 1255923"/>
              <a:gd name="connsiteX2-37" fmla="*/ 1211853 w 1255923"/>
              <a:gd name="connsiteY2-38" fmla="*/ 0 h 1255923"/>
              <a:gd name="connsiteX3-39" fmla="*/ 1255923 w 1255923"/>
              <a:gd name="connsiteY3-40" fmla="*/ 44070 h 1255923"/>
              <a:gd name="connsiteX4-41" fmla="*/ 44070 w 1255923"/>
              <a:gd name="connsiteY4-42" fmla="*/ 1255923 h 1255923"/>
              <a:gd name="connsiteX5-43" fmla="*/ 0 w 1255923"/>
              <a:gd name="connsiteY5-44" fmla="*/ 1211853 h 1255923"/>
              <a:gd name="connsiteX6-45" fmla="*/ 0 w 1255923"/>
              <a:gd name="connsiteY6-46" fmla="*/ 44070 h 12559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55923" h="1255923">
                <a:moveTo>
                  <a:pt x="0" y="44070"/>
                </a:moveTo>
                <a:cubicBezTo>
                  <a:pt x="0" y="19731"/>
                  <a:pt x="19731" y="0"/>
                  <a:pt x="44070" y="0"/>
                </a:cubicBezTo>
                <a:lnTo>
                  <a:pt x="1211853" y="0"/>
                </a:lnTo>
                <a:cubicBezTo>
                  <a:pt x="1236192" y="0"/>
                  <a:pt x="1255923" y="19731"/>
                  <a:pt x="1255923" y="44070"/>
                </a:cubicBezTo>
                <a:lnTo>
                  <a:pt x="44070" y="1255923"/>
                </a:lnTo>
                <a:cubicBezTo>
                  <a:pt x="19731" y="1255923"/>
                  <a:pt x="0" y="1236192"/>
                  <a:pt x="0" y="1211853"/>
                </a:cubicBezTo>
                <a:lnTo>
                  <a:pt x="0" y="4407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: Rounded Corners 2"/>
          <p:cNvSpPr/>
          <p:nvPr/>
        </p:nvSpPr>
        <p:spPr>
          <a:xfrm>
            <a:off x="9180863" y="1656522"/>
            <a:ext cx="1123765" cy="1123765"/>
          </a:xfrm>
          <a:custGeom>
            <a:avLst/>
            <a:gdLst>
              <a:gd name="connsiteX0" fmla="*/ 0 w 1255923"/>
              <a:gd name="connsiteY0" fmla="*/ 44070 h 1255923"/>
              <a:gd name="connsiteX1" fmla="*/ 44070 w 1255923"/>
              <a:gd name="connsiteY1" fmla="*/ 0 h 1255923"/>
              <a:gd name="connsiteX2" fmla="*/ 1211853 w 1255923"/>
              <a:gd name="connsiteY2" fmla="*/ 0 h 1255923"/>
              <a:gd name="connsiteX3" fmla="*/ 1255923 w 1255923"/>
              <a:gd name="connsiteY3" fmla="*/ 44070 h 1255923"/>
              <a:gd name="connsiteX4" fmla="*/ 1255923 w 1255923"/>
              <a:gd name="connsiteY4" fmla="*/ 1211853 h 1255923"/>
              <a:gd name="connsiteX5" fmla="*/ 1211853 w 1255923"/>
              <a:gd name="connsiteY5" fmla="*/ 1255923 h 1255923"/>
              <a:gd name="connsiteX6" fmla="*/ 44070 w 1255923"/>
              <a:gd name="connsiteY6" fmla="*/ 1255923 h 1255923"/>
              <a:gd name="connsiteX7" fmla="*/ 0 w 1255923"/>
              <a:gd name="connsiteY7" fmla="*/ 1211853 h 1255923"/>
              <a:gd name="connsiteX8" fmla="*/ 0 w 1255923"/>
              <a:gd name="connsiteY8" fmla="*/ 44070 h 1255923"/>
              <a:gd name="connsiteX0-1" fmla="*/ 0 w 1255923"/>
              <a:gd name="connsiteY0-2" fmla="*/ 44070 h 1314664"/>
              <a:gd name="connsiteX1-3" fmla="*/ 44070 w 1255923"/>
              <a:gd name="connsiteY1-4" fmla="*/ 0 h 1314664"/>
              <a:gd name="connsiteX2-5" fmla="*/ 1211853 w 1255923"/>
              <a:gd name="connsiteY2-6" fmla="*/ 0 h 1314664"/>
              <a:gd name="connsiteX3-7" fmla="*/ 1255923 w 1255923"/>
              <a:gd name="connsiteY3-8" fmla="*/ 44070 h 1314664"/>
              <a:gd name="connsiteX4-9" fmla="*/ 1255923 w 1255923"/>
              <a:gd name="connsiteY4-10" fmla="*/ 1211853 h 1314664"/>
              <a:gd name="connsiteX5-11" fmla="*/ 44070 w 1255923"/>
              <a:gd name="connsiteY5-12" fmla="*/ 1255923 h 1314664"/>
              <a:gd name="connsiteX6-13" fmla="*/ 0 w 1255923"/>
              <a:gd name="connsiteY6-14" fmla="*/ 1211853 h 1314664"/>
              <a:gd name="connsiteX7-15" fmla="*/ 0 w 1255923"/>
              <a:gd name="connsiteY7-16" fmla="*/ 44070 h 1314664"/>
              <a:gd name="connsiteX0-17" fmla="*/ 0 w 1255923"/>
              <a:gd name="connsiteY0-18" fmla="*/ 44070 h 1337619"/>
              <a:gd name="connsiteX1-19" fmla="*/ 44070 w 1255923"/>
              <a:gd name="connsiteY1-20" fmla="*/ 0 h 1337619"/>
              <a:gd name="connsiteX2-21" fmla="*/ 1211853 w 1255923"/>
              <a:gd name="connsiteY2-22" fmla="*/ 0 h 1337619"/>
              <a:gd name="connsiteX3-23" fmla="*/ 1255923 w 1255923"/>
              <a:gd name="connsiteY3-24" fmla="*/ 44070 h 1337619"/>
              <a:gd name="connsiteX4-25" fmla="*/ 1244906 w 1255923"/>
              <a:gd name="connsiteY4-26" fmla="*/ 1244904 h 1337619"/>
              <a:gd name="connsiteX5-27" fmla="*/ 44070 w 1255923"/>
              <a:gd name="connsiteY5-28" fmla="*/ 1255923 h 1337619"/>
              <a:gd name="connsiteX6-29" fmla="*/ 0 w 1255923"/>
              <a:gd name="connsiteY6-30" fmla="*/ 1211853 h 1337619"/>
              <a:gd name="connsiteX7-31" fmla="*/ 0 w 1255923"/>
              <a:gd name="connsiteY7-32" fmla="*/ 44070 h 1337619"/>
              <a:gd name="connsiteX0-33" fmla="*/ 0 w 1255923"/>
              <a:gd name="connsiteY0-34" fmla="*/ 44070 h 1255923"/>
              <a:gd name="connsiteX1-35" fmla="*/ 44070 w 1255923"/>
              <a:gd name="connsiteY1-36" fmla="*/ 0 h 1255923"/>
              <a:gd name="connsiteX2-37" fmla="*/ 1211853 w 1255923"/>
              <a:gd name="connsiteY2-38" fmla="*/ 0 h 1255923"/>
              <a:gd name="connsiteX3-39" fmla="*/ 1255923 w 1255923"/>
              <a:gd name="connsiteY3-40" fmla="*/ 44070 h 1255923"/>
              <a:gd name="connsiteX4-41" fmla="*/ 44070 w 1255923"/>
              <a:gd name="connsiteY4-42" fmla="*/ 1255923 h 1255923"/>
              <a:gd name="connsiteX5-43" fmla="*/ 0 w 1255923"/>
              <a:gd name="connsiteY5-44" fmla="*/ 1211853 h 1255923"/>
              <a:gd name="connsiteX6-45" fmla="*/ 0 w 1255923"/>
              <a:gd name="connsiteY6-46" fmla="*/ 44070 h 12559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255923" h="1255923">
                <a:moveTo>
                  <a:pt x="0" y="44070"/>
                </a:moveTo>
                <a:cubicBezTo>
                  <a:pt x="0" y="19731"/>
                  <a:pt x="19731" y="0"/>
                  <a:pt x="44070" y="0"/>
                </a:cubicBezTo>
                <a:lnTo>
                  <a:pt x="1211853" y="0"/>
                </a:lnTo>
                <a:cubicBezTo>
                  <a:pt x="1236192" y="0"/>
                  <a:pt x="1255923" y="19731"/>
                  <a:pt x="1255923" y="44070"/>
                </a:cubicBezTo>
                <a:lnTo>
                  <a:pt x="44070" y="1255923"/>
                </a:lnTo>
                <a:cubicBezTo>
                  <a:pt x="19731" y="1255923"/>
                  <a:pt x="0" y="1236192"/>
                  <a:pt x="0" y="1211853"/>
                </a:cubicBezTo>
                <a:lnTo>
                  <a:pt x="0" y="4407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: Shape 90"/>
          <p:cNvSpPr/>
          <p:nvPr/>
        </p:nvSpPr>
        <p:spPr>
          <a:xfrm>
            <a:off x="2343287" y="4851581"/>
            <a:ext cx="667851" cy="667851"/>
          </a:xfrm>
          <a:custGeom>
            <a:avLst/>
            <a:gdLst>
              <a:gd name="connsiteX0" fmla="*/ 720201 w 746392"/>
              <a:gd name="connsiteY0" fmla="*/ 0 h 746392"/>
              <a:gd name="connsiteX1" fmla="*/ 746392 w 746392"/>
              <a:gd name="connsiteY1" fmla="*/ 26191 h 746392"/>
              <a:gd name="connsiteX2" fmla="*/ 746392 w 746392"/>
              <a:gd name="connsiteY2" fmla="*/ 720202 h 746392"/>
              <a:gd name="connsiteX3" fmla="*/ 720201 w 746392"/>
              <a:gd name="connsiteY3" fmla="*/ 746392 h 746392"/>
              <a:gd name="connsiteX4" fmla="*/ 26191 w 746392"/>
              <a:gd name="connsiteY4" fmla="*/ 746392 h 746392"/>
              <a:gd name="connsiteX5" fmla="*/ 0 w 746392"/>
              <a:gd name="connsiteY5" fmla="*/ 720202 h 74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392" h="746392">
                <a:moveTo>
                  <a:pt x="720201" y="0"/>
                </a:moveTo>
                <a:cubicBezTo>
                  <a:pt x="734666" y="0"/>
                  <a:pt x="746392" y="11726"/>
                  <a:pt x="746392" y="26191"/>
                </a:cubicBezTo>
                <a:lnTo>
                  <a:pt x="746392" y="720202"/>
                </a:lnTo>
                <a:cubicBezTo>
                  <a:pt x="746392" y="734666"/>
                  <a:pt x="734666" y="746392"/>
                  <a:pt x="720201" y="746392"/>
                </a:cubicBezTo>
                <a:lnTo>
                  <a:pt x="26191" y="746392"/>
                </a:lnTo>
                <a:cubicBezTo>
                  <a:pt x="11726" y="746392"/>
                  <a:pt x="0" y="734666"/>
                  <a:pt x="0" y="72020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b">
            <a:noAutofit/>
          </a:bodyPr>
          <a:lstStyle/>
          <a:p>
            <a:pPr algn="r"/>
            <a:r>
              <a:rPr lang="en-US" b="1" dirty="0"/>
              <a:t>01</a:t>
            </a:r>
            <a:endParaRPr lang="en-US" b="1" dirty="0"/>
          </a:p>
        </p:txBody>
      </p:sp>
      <p:sp>
        <p:nvSpPr>
          <p:cNvPr id="92" name="Freeform: Shape 91"/>
          <p:cNvSpPr/>
          <p:nvPr/>
        </p:nvSpPr>
        <p:spPr>
          <a:xfrm>
            <a:off x="5258568" y="4851581"/>
            <a:ext cx="667851" cy="667851"/>
          </a:xfrm>
          <a:custGeom>
            <a:avLst/>
            <a:gdLst>
              <a:gd name="connsiteX0" fmla="*/ 720201 w 746392"/>
              <a:gd name="connsiteY0" fmla="*/ 0 h 746392"/>
              <a:gd name="connsiteX1" fmla="*/ 746392 w 746392"/>
              <a:gd name="connsiteY1" fmla="*/ 26191 h 746392"/>
              <a:gd name="connsiteX2" fmla="*/ 746392 w 746392"/>
              <a:gd name="connsiteY2" fmla="*/ 720202 h 746392"/>
              <a:gd name="connsiteX3" fmla="*/ 720201 w 746392"/>
              <a:gd name="connsiteY3" fmla="*/ 746392 h 746392"/>
              <a:gd name="connsiteX4" fmla="*/ 26191 w 746392"/>
              <a:gd name="connsiteY4" fmla="*/ 746392 h 746392"/>
              <a:gd name="connsiteX5" fmla="*/ 0 w 746392"/>
              <a:gd name="connsiteY5" fmla="*/ 720202 h 74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392" h="746392">
                <a:moveTo>
                  <a:pt x="720201" y="0"/>
                </a:moveTo>
                <a:cubicBezTo>
                  <a:pt x="734666" y="0"/>
                  <a:pt x="746392" y="11726"/>
                  <a:pt x="746392" y="26191"/>
                </a:cubicBezTo>
                <a:lnTo>
                  <a:pt x="746392" y="720202"/>
                </a:lnTo>
                <a:cubicBezTo>
                  <a:pt x="746392" y="734666"/>
                  <a:pt x="734666" y="746392"/>
                  <a:pt x="720201" y="746392"/>
                </a:cubicBezTo>
                <a:lnTo>
                  <a:pt x="26191" y="746392"/>
                </a:lnTo>
                <a:cubicBezTo>
                  <a:pt x="11726" y="746392"/>
                  <a:pt x="0" y="734666"/>
                  <a:pt x="0" y="72020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b">
            <a:noAutofit/>
          </a:bodyPr>
          <a:lstStyle/>
          <a:p>
            <a:pPr algn="r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02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3" name="Freeform: Shape 92"/>
          <p:cNvSpPr/>
          <p:nvPr/>
        </p:nvSpPr>
        <p:spPr>
          <a:xfrm>
            <a:off x="8173849" y="4851581"/>
            <a:ext cx="667851" cy="667851"/>
          </a:xfrm>
          <a:custGeom>
            <a:avLst/>
            <a:gdLst>
              <a:gd name="connsiteX0" fmla="*/ 720201 w 746392"/>
              <a:gd name="connsiteY0" fmla="*/ 0 h 746392"/>
              <a:gd name="connsiteX1" fmla="*/ 746392 w 746392"/>
              <a:gd name="connsiteY1" fmla="*/ 26191 h 746392"/>
              <a:gd name="connsiteX2" fmla="*/ 746392 w 746392"/>
              <a:gd name="connsiteY2" fmla="*/ 720202 h 746392"/>
              <a:gd name="connsiteX3" fmla="*/ 720201 w 746392"/>
              <a:gd name="connsiteY3" fmla="*/ 746392 h 746392"/>
              <a:gd name="connsiteX4" fmla="*/ 26191 w 746392"/>
              <a:gd name="connsiteY4" fmla="*/ 746392 h 746392"/>
              <a:gd name="connsiteX5" fmla="*/ 0 w 746392"/>
              <a:gd name="connsiteY5" fmla="*/ 720202 h 74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392" h="746392">
                <a:moveTo>
                  <a:pt x="720201" y="0"/>
                </a:moveTo>
                <a:cubicBezTo>
                  <a:pt x="734666" y="0"/>
                  <a:pt x="746392" y="11726"/>
                  <a:pt x="746392" y="26191"/>
                </a:cubicBezTo>
                <a:lnTo>
                  <a:pt x="746392" y="720202"/>
                </a:lnTo>
                <a:cubicBezTo>
                  <a:pt x="746392" y="734666"/>
                  <a:pt x="734666" y="746392"/>
                  <a:pt x="720201" y="746392"/>
                </a:cubicBezTo>
                <a:lnTo>
                  <a:pt x="26191" y="746392"/>
                </a:lnTo>
                <a:cubicBezTo>
                  <a:pt x="11726" y="746392"/>
                  <a:pt x="0" y="734666"/>
                  <a:pt x="0" y="72020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b">
            <a:noAutofit/>
          </a:bodyPr>
          <a:lstStyle/>
          <a:p>
            <a:pPr algn="r"/>
            <a:r>
              <a:rPr lang="en-US" b="1" dirty="0"/>
              <a:t>03</a:t>
            </a:r>
            <a:endParaRPr lang="en-US" b="1" dirty="0"/>
          </a:p>
        </p:txBody>
      </p:sp>
      <p:sp>
        <p:nvSpPr>
          <p:cNvPr id="94" name="Freeform: Shape 93"/>
          <p:cNvSpPr/>
          <p:nvPr/>
        </p:nvSpPr>
        <p:spPr>
          <a:xfrm>
            <a:off x="11089130" y="4851581"/>
            <a:ext cx="667851" cy="667851"/>
          </a:xfrm>
          <a:custGeom>
            <a:avLst/>
            <a:gdLst>
              <a:gd name="connsiteX0" fmla="*/ 720201 w 746392"/>
              <a:gd name="connsiteY0" fmla="*/ 0 h 746392"/>
              <a:gd name="connsiteX1" fmla="*/ 746392 w 746392"/>
              <a:gd name="connsiteY1" fmla="*/ 26191 h 746392"/>
              <a:gd name="connsiteX2" fmla="*/ 746392 w 746392"/>
              <a:gd name="connsiteY2" fmla="*/ 720202 h 746392"/>
              <a:gd name="connsiteX3" fmla="*/ 720201 w 746392"/>
              <a:gd name="connsiteY3" fmla="*/ 746392 h 746392"/>
              <a:gd name="connsiteX4" fmla="*/ 26191 w 746392"/>
              <a:gd name="connsiteY4" fmla="*/ 746392 h 746392"/>
              <a:gd name="connsiteX5" fmla="*/ 0 w 746392"/>
              <a:gd name="connsiteY5" fmla="*/ 720202 h 746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392" h="746392">
                <a:moveTo>
                  <a:pt x="720201" y="0"/>
                </a:moveTo>
                <a:cubicBezTo>
                  <a:pt x="734666" y="0"/>
                  <a:pt x="746392" y="11726"/>
                  <a:pt x="746392" y="26191"/>
                </a:cubicBezTo>
                <a:lnTo>
                  <a:pt x="746392" y="720202"/>
                </a:lnTo>
                <a:cubicBezTo>
                  <a:pt x="746392" y="734666"/>
                  <a:pt x="734666" y="746392"/>
                  <a:pt x="720201" y="746392"/>
                </a:cubicBezTo>
                <a:lnTo>
                  <a:pt x="26191" y="746392"/>
                </a:lnTo>
                <a:cubicBezTo>
                  <a:pt x="11726" y="746392"/>
                  <a:pt x="0" y="734666"/>
                  <a:pt x="0" y="72020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b">
            <a:noAutofit/>
          </a:bodyPr>
          <a:lstStyle/>
          <a:p>
            <a:pPr algn="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04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39" name="Picture 2" descr="Questionnaire - Free marketing icon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50" y="1181033"/>
            <a:ext cx="950976" cy="95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6" descr="Feature selection - Free seo and web ic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418" y="1100715"/>
            <a:ext cx="998500" cy="9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4" descr="Rehabilitation - Free people ic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81331" y="1036821"/>
            <a:ext cx="1123764" cy="112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8" descr="Risk - Free ic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727" y="1109709"/>
            <a:ext cx="1154425" cy="115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" name="Title 1"/>
          <p:cNvSpPr>
            <a:spLocks noGrp="1"/>
          </p:cNvSpPr>
          <p:nvPr>
            <p:ph type="title"/>
          </p:nvPr>
        </p:nvSpPr>
        <p:spPr>
          <a:xfrm>
            <a:off x="738138" y="495301"/>
            <a:ext cx="10777598" cy="543415"/>
          </a:xfrm>
        </p:spPr>
        <p:txBody>
          <a:bodyPr/>
          <a:lstStyle/>
          <a:p>
            <a:r>
              <a:rPr lang="en-US" dirty="0"/>
              <a:t>Analytics </a:t>
            </a:r>
            <a:r>
              <a:rPr lang="el-GR" dirty="0" err="1"/>
              <a:t>Objectives</a:t>
            </a:r>
            <a:endParaRPr lang="en-US" dirty="0"/>
          </a:p>
        </p:txBody>
      </p:sp>
      <p:sp>
        <p:nvSpPr>
          <p:cNvPr id="6" name="Segnaposto piè di pagina 6"/>
          <p:cNvSpPr>
            <a:spLocks noGrp="1"/>
          </p:cNvSpPr>
          <p:nvPr/>
        </p:nvSpPr>
        <p:spPr>
          <a:xfrm>
            <a:off x="305183" y="6521651"/>
            <a:ext cx="5220128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marL="0" algn="l" defTabSz="914400" rtl="0" eaLnBrk="1" latinLnBrk="0" hangingPunct="1">
              <a:defRPr sz="110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none"/>
              <a:t>Smart Bear - Project Overview</a:t>
            </a:r>
            <a:endParaRPr lang="it-IT" cap="none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040" y="517895"/>
            <a:ext cx="10777598" cy="475701"/>
          </a:xfrm>
        </p:spPr>
        <p:txBody>
          <a:bodyPr>
            <a:normAutofit/>
          </a:bodyPr>
          <a:lstStyle/>
          <a:p>
            <a:r>
              <a:rPr lang="en-US" dirty="0"/>
              <a:t>Questionnaire Analysis</a:t>
            </a: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mtClean="0"/>
            </a:fld>
            <a:endParaRPr lang="it-IT" dirty="0"/>
          </a:p>
        </p:txBody>
      </p:sp>
      <p:sp>
        <p:nvSpPr>
          <p:cNvPr id="9" name="Freeform 3"/>
          <p:cNvSpPr/>
          <p:nvPr/>
        </p:nvSpPr>
        <p:spPr>
          <a:xfrm>
            <a:off x="994848" y="2739466"/>
            <a:ext cx="2551157" cy="2163592"/>
          </a:xfrm>
          <a:custGeom>
            <a:avLst/>
            <a:gdLst>
              <a:gd name="connsiteX0" fmla="*/ 249649 w 250340"/>
              <a:gd name="connsiteY0" fmla="*/ 85639 h 212309"/>
              <a:gd name="connsiteX1" fmla="*/ 249649 w 250340"/>
              <a:gd name="connsiteY1" fmla="*/ 88174 h 212309"/>
              <a:gd name="connsiteX2" fmla="*/ 249534 w 250340"/>
              <a:gd name="connsiteY2" fmla="*/ 90019 h 212309"/>
              <a:gd name="connsiteX3" fmla="*/ 249534 w 250340"/>
              <a:gd name="connsiteY3" fmla="*/ 90019 h 212309"/>
              <a:gd name="connsiteX4" fmla="*/ 245615 w 250340"/>
              <a:gd name="connsiteY4" fmla="*/ 109382 h 212309"/>
              <a:gd name="connsiteX5" fmla="*/ 245615 w 250340"/>
              <a:gd name="connsiteY5" fmla="*/ 109382 h 212309"/>
              <a:gd name="connsiteX6" fmla="*/ 245039 w 250340"/>
              <a:gd name="connsiteY6" fmla="*/ 110996 h 212309"/>
              <a:gd name="connsiteX7" fmla="*/ 245039 w 250340"/>
              <a:gd name="connsiteY7" fmla="*/ 111226 h 212309"/>
              <a:gd name="connsiteX8" fmla="*/ 244463 w 250340"/>
              <a:gd name="connsiteY8" fmla="*/ 112725 h 212309"/>
              <a:gd name="connsiteX9" fmla="*/ 244347 w 250340"/>
              <a:gd name="connsiteY9" fmla="*/ 113071 h 212309"/>
              <a:gd name="connsiteX10" fmla="*/ 243771 w 250340"/>
              <a:gd name="connsiteY10" fmla="*/ 114454 h 212309"/>
              <a:gd name="connsiteX11" fmla="*/ 243656 w 250340"/>
              <a:gd name="connsiteY11" fmla="*/ 114800 h 212309"/>
              <a:gd name="connsiteX12" fmla="*/ 243080 w 250340"/>
              <a:gd name="connsiteY12" fmla="*/ 116183 h 212309"/>
              <a:gd name="connsiteX13" fmla="*/ 242849 w 250340"/>
              <a:gd name="connsiteY13" fmla="*/ 116644 h 212309"/>
              <a:gd name="connsiteX14" fmla="*/ 242273 w 250340"/>
              <a:gd name="connsiteY14" fmla="*/ 117912 h 212309"/>
              <a:gd name="connsiteX15" fmla="*/ 242042 w 250340"/>
              <a:gd name="connsiteY15" fmla="*/ 118372 h 212309"/>
              <a:gd name="connsiteX16" fmla="*/ 241466 w 250340"/>
              <a:gd name="connsiteY16" fmla="*/ 119640 h 212309"/>
              <a:gd name="connsiteX17" fmla="*/ 241236 w 250340"/>
              <a:gd name="connsiteY17" fmla="*/ 120101 h 212309"/>
              <a:gd name="connsiteX18" fmla="*/ 240659 w 250340"/>
              <a:gd name="connsiteY18" fmla="*/ 121254 h 212309"/>
              <a:gd name="connsiteX19" fmla="*/ 240429 w 250340"/>
              <a:gd name="connsiteY19" fmla="*/ 121830 h 212309"/>
              <a:gd name="connsiteX20" fmla="*/ 239852 w 250340"/>
              <a:gd name="connsiteY20" fmla="*/ 122983 h 212309"/>
              <a:gd name="connsiteX21" fmla="*/ 239507 w 250340"/>
              <a:gd name="connsiteY21" fmla="*/ 123559 h 212309"/>
              <a:gd name="connsiteX22" fmla="*/ 238815 w 250340"/>
              <a:gd name="connsiteY22" fmla="*/ 124712 h 212309"/>
              <a:gd name="connsiteX23" fmla="*/ 238469 w 250340"/>
              <a:gd name="connsiteY23" fmla="*/ 125288 h 212309"/>
              <a:gd name="connsiteX24" fmla="*/ 237778 w 250340"/>
              <a:gd name="connsiteY24" fmla="*/ 126326 h 212309"/>
              <a:gd name="connsiteX25" fmla="*/ 237432 w 250340"/>
              <a:gd name="connsiteY25" fmla="*/ 126902 h 212309"/>
              <a:gd name="connsiteX26" fmla="*/ 236741 w 250340"/>
              <a:gd name="connsiteY26" fmla="*/ 127939 h 212309"/>
              <a:gd name="connsiteX27" fmla="*/ 236395 w 250340"/>
              <a:gd name="connsiteY27" fmla="*/ 128515 h 212309"/>
              <a:gd name="connsiteX28" fmla="*/ 235703 w 250340"/>
              <a:gd name="connsiteY28" fmla="*/ 129553 h 212309"/>
              <a:gd name="connsiteX29" fmla="*/ 235242 w 250340"/>
              <a:gd name="connsiteY29" fmla="*/ 130129 h 212309"/>
              <a:gd name="connsiteX30" fmla="*/ 234550 w 250340"/>
              <a:gd name="connsiteY30" fmla="*/ 131051 h 212309"/>
              <a:gd name="connsiteX31" fmla="*/ 234090 w 250340"/>
              <a:gd name="connsiteY31" fmla="*/ 131627 h 212309"/>
              <a:gd name="connsiteX32" fmla="*/ 233398 w 250340"/>
              <a:gd name="connsiteY32" fmla="*/ 132550 h 212309"/>
              <a:gd name="connsiteX33" fmla="*/ 232937 w 250340"/>
              <a:gd name="connsiteY33" fmla="*/ 133126 h 212309"/>
              <a:gd name="connsiteX34" fmla="*/ 232245 w 250340"/>
              <a:gd name="connsiteY34" fmla="*/ 134048 h 212309"/>
              <a:gd name="connsiteX35" fmla="*/ 231784 w 250340"/>
              <a:gd name="connsiteY35" fmla="*/ 134624 h 212309"/>
              <a:gd name="connsiteX36" fmla="*/ 231093 w 250340"/>
              <a:gd name="connsiteY36" fmla="*/ 135546 h 212309"/>
              <a:gd name="connsiteX37" fmla="*/ 230632 w 250340"/>
              <a:gd name="connsiteY37" fmla="*/ 136123 h 212309"/>
              <a:gd name="connsiteX38" fmla="*/ 229940 w 250340"/>
              <a:gd name="connsiteY38" fmla="*/ 136930 h 212309"/>
              <a:gd name="connsiteX39" fmla="*/ 229364 w 250340"/>
              <a:gd name="connsiteY39" fmla="*/ 137506 h 212309"/>
              <a:gd name="connsiteX40" fmla="*/ 228672 w 250340"/>
              <a:gd name="connsiteY40" fmla="*/ 138313 h 212309"/>
              <a:gd name="connsiteX41" fmla="*/ 228096 w 250340"/>
              <a:gd name="connsiteY41" fmla="*/ 138889 h 212309"/>
              <a:gd name="connsiteX42" fmla="*/ 227289 w 250340"/>
              <a:gd name="connsiteY42" fmla="*/ 139696 h 212309"/>
              <a:gd name="connsiteX43" fmla="*/ 226713 w 250340"/>
              <a:gd name="connsiteY43" fmla="*/ 140272 h 212309"/>
              <a:gd name="connsiteX44" fmla="*/ 225906 w 250340"/>
              <a:gd name="connsiteY44" fmla="*/ 141079 h 212309"/>
              <a:gd name="connsiteX45" fmla="*/ 225330 w 250340"/>
              <a:gd name="connsiteY45" fmla="*/ 141655 h 212309"/>
              <a:gd name="connsiteX46" fmla="*/ 224523 w 250340"/>
              <a:gd name="connsiteY46" fmla="*/ 142462 h 212309"/>
              <a:gd name="connsiteX47" fmla="*/ 223947 w 250340"/>
              <a:gd name="connsiteY47" fmla="*/ 143038 h 212309"/>
              <a:gd name="connsiteX48" fmla="*/ 223140 w 250340"/>
              <a:gd name="connsiteY48" fmla="*/ 143730 h 212309"/>
              <a:gd name="connsiteX49" fmla="*/ 222564 w 250340"/>
              <a:gd name="connsiteY49" fmla="*/ 144306 h 212309"/>
              <a:gd name="connsiteX50" fmla="*/ 221757 w 250340"/>
              <a:gd name="connsiteY50" fmla="*/ 144998 h 212309"/>
              <a:gd name="connsiteX51" fmla="*/ 221065 w 250340"/>
              <a:gd name="connsiteY51" fmla="*/ 145574 h 212309"/>
              <a:gd name="connsiteX52" fmla="*/ 220259 w 250340"/>
              <a:gd name="connsiteY52" fmla="*/ 146266 h 212309"/>
              <a:gd name="connsiteX53" fmla="*/ 219567 w 250340"/>
              <a:gd name="connsiteY53" fmla="*/ 146842 h 212309"/>
              <a:gd name="connsiteX54" fmla="*/ 218760 w 250340"/>
              <a:gd name="connsiteY54" fmla="*/ 147533 h 212309"/>
              <a:gd name="connsiteX55" fmla="*/ 218069 w 250340"/>
              <a:gd name="connsiteY55" fmla="*/ 148110 h 212309"/>
              <a:gd name="connsiteX56" fmla="*/ 217262 w 250340"/>
              <a:gd name="connsiteY56" fmla="*/ 148801 h 212309"/>
              <a:gd name="connsiteX57" fmla="*/ 216570 w 250340"/>
              <a:gd name="connsiteY57" fmla="*/ 149378 h 212309"/>
              <a:gd name="connsiteX58" fmla="*/ 215763 w 250340"/>
              <a:gd name="connsiteY58" fmla="*/ 149954 h 212309"/>
              <a:gd name="connsiteX59" fmla="*/ 215072 w 250340"/>
              <a:gd name="connsiteY59" fmla="*/ 150530 h 212309"/>
              <a:gd name="connsiteX60" fmla="*/ 214265 w 250340"/>
              <a:gd name="connsiteY60" fmla="*/ 151107 h 212309"/>
              <a:gd name="connsiteX61" fmla="*/ 213458 w 250340"/>
              <a:gd name="connsiteY61" fmla="*/ 151568 h 212309"/>
              <a:gd name="connsiteX62" fmla="*/ 212651 w 250340"/>
              <a:gd name="connsiteY62" fmla="*/ 152144 h 212309"/>
              <a:gd name="connsiteX63" fmla="*/ 211845 w 250340"/>
              <a:gd name="connsiteY63" fmla="*/ 152605 h 212309"/>
              <a:gd name="connsiteX64" fmla="*/ 210923 w 250340"/>
              <a:gd name="connsiteY64" fmla="*/ 153181 h 212309"/>
              <a:gd name="connsiteX65" fmla="*/ 210116 w 250340"/>
              <a:gd name="connsiteY65" fmla="*/ 153642 h 212309"/>
              <a:gd name="connsiteX66" fmla="*/ 209194 w 250340"/>
              <a:gd name="connsiteY66" fmla="*/ 154219 h 212309"/>
              <a:gd name="connsiteX67" fmla="*/ 208387 w 250340"/>
              <a:gd name="connsiteY67" fmla="*/ 154680 h 212309"/>
              <a:gd name="connsiteX68" fmla="*/ 207465 w 250340"/>
              <a:gd name="connsiteY68" fmla="*/ 155141 h 212309"/>
              <a:gd name="connsiteX69" fmla="*/ 206658 w 250340"/>
              <a:gd name="connsiteY69" fmla="*/ 155602 h 212309"/>
              <a:gd name="connsiteX70" fmla="*/ 205736 w 250340"/>
              <a:gd name="connsiteY70" fmla="*/ 156063 h 212309"/>
              <a:gd name="connsiteX71" fmla="*/ 204929 w 250340"/>
              <a:gd name="connsiteY71" fmla="*/ 156524 h 212309"/>
              <a:gd name="connsiteX72" fmla="*/ 204007 w 250340"/>
              <a:gd name="connsiteY72" fmla="*/ 156985 h 212309"/>
              <a:gd name="connsiteX73" fmla="*/ 203200 w 250340"/>
              <a:gd name="connsiteY73" fmla="*/ 157446 h 212309"/>
              <a:gd name="connsiteX74" fmla="*/ 202278 w 250340"/>
              <a:gd name="connsiteY74" fmla="*/ 157907 h 212309"/>
              <a:gd name="connsiteX75" fmla="*/ 201356 w 250340"/>
              <a:gd name="connsiteY75" fmla="*/ 158253 h 212309"/>
              <a:gd name="connsiteX76" fmla="*/ 200434 w 250340"/>
              <a:gd name="connsiteY76" fmla="*/ 158714 h 212309"/>
              <a:gd name="connsiteX77" fmla="*/ 199512 w 250340"/>
              <a:gd name="connsiteY77" fmla="*/ 159060 h 212309"/>
              <a:gd name="connsiteX78" fmla="*/ 198590 w 250340"/>
              <a:gd name="connsiteY78" fmla="*/ 159405 h 212309"/>
              <a:gd name="connsiteX79" fmla="*/ 197668 w 250340"/>
              <a:gd name="connsiteY79" fmla="*/ 159751 h 212309"/>
              <a:gd name="connsiteX80" fmla="*/ 196746 w 250340"/>
              <a:gd name="connsiteY80" fmla="*/ 160097 h 212309"/>
              <a:gd name="connsiteX81" fmla="*/ 195824 w 250340"/>
              <a:gd name="connsiteY81" fmla="*/ 160443 h 212309"/>
              <a:gd name="connsiteX82" fmla="*/ 194902 w 250340"/>
              <a:gd name="connsiteY82" fmla="*/ 160788 h 212309"/>
              <a:gd name="connsiteX83" fmla="*/ 193980 w 250340"/>
              <a:gd name="connsiteY83" fmla="*/ 161134 h 212309"/>
              <a:gd name="connsiteX84" fmla="*/ 193058 w 250340"/>
              <a:gd name="connsiteY84" fmla="*/ 161480 h 212309"/>
              <a:gd name="connsiteX85" fmla="*/ 192135 w 250340"/>
              <a:gd name="connsiteY85" fmla="*/ 161826 h 212309"/>
              <a:gd name="connsiteX86" fmla="*/ 191214 w 250340"/>
              <a:gd name="connsiteY86" fmla="*/ 162171 h 212309"/>
              <a:gd name="connsiteX87" fmla="*/ 190291 w 250340"/>
              <a:gd name="connsiteY87" fmla="*/ 162402 h 212309"/>
              <a:gd name="connsiteX88" fmla="*/ 189369 w 250340"/>
              <a:gd name="connsiteY88" fmla="*/ 162633 h 212309"/>
              <a:gd name="connsiteX89" fmla="*/ 188332 w 250340"/>
              <a:gd name="connsiteY89" fmla="*/ 162863 h 212309"/>
              <a:gd name="connsiteX90" fmla="*/ 187410 w 250340"/>
              <a:gd name="connsiteY90" fmla="*/ 163094 h 212309"/>
              <a:gd name="connsiteX91" fmla="*/ 186373 w 250340"/>
              <a:gd name="connsiteY91" fmla="*/ 163324 h 212309"/>
              <a:gd name="connsiteX92" fmla="*/ 185451 w 250340"/>
              <a:gd name="connsiteY92" fmla="*/ 163555 h 212309"/>
              <a:gd name="connsiteX93" fmla="*/ 184413 w 250340"/>
              <a:gd name="connsiteY93" fmla="*/ 163785 h 212309"/>
              <a:gd name="connsiteX94" fmla="*/ 183491 w 250340"/>
              <a:gd name="connsiteY94" fmla="*/ 164016 h 212309"/>
              <a:gd name="connsiteX95" fmla="*/ 182454 w 250340"/>
              <a:gd name="connsiteY95" fmla="*/ 164246 h 212309"/>
              <a:gd name="connsiteX96" fmla="*/ 181532 w 250340"/>
              <a:gd name="connsiteY96" fmla="*/ 164362 h 212309"/>
              <a:gd name="connsiteX97" fmla="*/ 180495 w 250340"/>
              <a:gd name="connsiteY97" fmla="*/ 164592 h 212309"/>
              <a:gd name="connsiteX98" fmla="*/ 179572 w 250340"/>
              <a:gd name="connsiteY98" fmla="*/ 164707 h 212309"/>
              <a:gd name="connsiteX99" fmla="*/ 178535 w 250340"/>
              <a:gd name="connsiteY99" fmla="*/ 164823 h 212309"/>
              <a:gd name="connsiteX100" fmla="*/ 177613 w 250340"/>
              <a:gd name="connsiteY100" fmla="*/ 164938 h 212309"/>
              <a:gd name="connsiteX101" fmla="*/ 176460 w 250340"/>
              <a:gd name="connsiteY101" fmla="*/ 165053 h 212309"/>
              <a:gd name="connsiteX102" fmla="*/ 175538 w 250340"/>
              <a:gd name="connsiteY102" fmla="*/ 165053 h 212309"/>
              <a:gd name="connsiteX103" fmla="*/ 174386 w 250340"/>
              <a:gd name="connsiteY103" fmla="*/ 165053 h 212309"/>
              <a:gd name="connsiteX104" fmla="*/ 173464 w 250340"/>
              <a:gd name="connsiteY104" fmla="*/ 165053 h 212309"/>
              <a:gd name="connsiteX105" fmla="*/ 172196 w 250340"/>
              <a:gd name="connsiteY105" fmla="*/ 165053 h 212309"/>
              <a:gd name="connsiteX106" fmla="*/ 171389 w 250340"/>
              <a:gd name="connsiteY106" fmla="*/ 165053 h 212309"/>
              <a:gd name="connsiteX107" fmla="*/ 170006 w 250340"/>
              <a:gd name="connsiteY107" fmla="*/ 165053 h 212309"/>
              <a:gd name="connsiteX108" fmla="*/ 169315 w 250340"/>
              <a:gd name="connsiteY108" fmla="*/ 165053 h 212309"/>
              <a:gd name="connsiteX109" fmla="*/ 167240 w 250340"/>
              <a:gd name="connsiteY109" fmla="*/ 165053 h 212309"/>
              <a:gd name="connsiteX110" fmla="*/ 165165 w 250340"/>
              <a:gd name="connsiteY110" fmla="*/ 165053 h 212309"/>
              <a:gd name="connsiteX111" fmla="*/ 164473 w 250340"/>
              <a:gd name="connsiteY111" fmla="*/ 165053 h 212309"/>
              <a:gd name="connsiteX112" fmla="*/ 163090 w 250340"/>
              <a:gd name="connsiteY112" fmla="*/ 165053 h 212309"/>
              <a:gd name="connsiteX113" fmla="*/ 162284 w 250340"/>
              <a:gd name="connsiteY113" fmla="*/ 165053 h 212309"/>
              <a:gd name="connsiteX114" fmla="*/ 161016 w 250340"/>
              <a:gd name="connsiteY114" fmla="*/ 165053 h 212309"/>
              <a:gd name="connsiteX115" fmla="*/ 160094 w 250340"/>
              <a:gd name="connsiteY115" fmla="*/ 165053 h 212309"/>
              <a:gd name="connsiteX116" fmla="*/ 158941 w 250340"/>
              <a:gd name="connsiteY116" fmla="*/ 165053 h 212309"/>
              <a:gd name="connsiteX117" fmla="*/ 158019 w 250340"/>
              <a:gd name="connsiteY117" fmla="*/ 165053 h 212309"/>
              <a:gd name="connsiteX118" fmla="*/ 156867 w 250340"/>
              <a:gd name="connsiteY118" fmla="*/ 164938 h 212309"/>
              <a:gd name="connsiteX119" fmla="*/ 155944 w 250340"/>
              <a:gd name="connsiteY119" fmla="*/ 164823 h 212309"/>
              <a:gd name="connsiteX120" fmla="*/ 154792 w 250340"/>
              <a:gd name="connsiteY120" fmla="*/ 164707 h 212309"/>
              <a:gd name="connsiteX121" fmla="*/ 153870 w 250340"/>
              <a:gd name="connsiteY121" fmla="*/ 164592 h 212309"/>
              <a:gd name="connsiteX122" fmla="*/ 152833 w 250340"/>
              <a:gd name="connsiteY122" fmla="*/ 164362 h 212309"/>
              <a:gd name="connsiteX123" fmla="*/ 151910 w 250340"/>
              <a:gd name="connsiteY123" fmla="*/ 164131 h 212309"/>
              <a:gd name="connsiteX124" fmla="*/ 150873 w 250340"/>
              <a:gd name="connsiteY124" fmla="*/ 163900 h 212309"/>
              <a:gd name="connsiteX125" fmla="*/ 149951 w 250340"/>
              <a:gd name="connsiteY125" fmla="*/ 163670 h 212309"/>
              <a:gd name="connsiteX126" fmla="*/ 148914 w 250340"/>
              <a:gd name="connsiteY126" fmla="*/ 163439 h 212309"/>
              <a:gd name="connsiteX127" fmla="*/ 147992 w 250340"/>
              <a:gd name="connsiteY127" fmla="*/ 163209 h 212309"/>
              <a:gd name="connsiteX128" fmla="*/ 146954 w 250340"/>
              <a:gd name="connsiteY128" fmla="*/ 162979 h 212309"/>
              <a:gd name="connsiteX129" fmla="*/ 146032 w 250340"/>
              <a:gd name="connsiteY129" fmla="*/ 162748 h 212309"/>
              <a:gd name="connsiteX130" fmla="*/ 144995 w 250340"/>
              <a:gd name="connsiteY130" fmla="*/ 162517 h 212309"/>
              <a:gd name="connsiteX131" fmla="*/ 144073 w 250340"/>
              <a:gd name="connsiteY131" fmla="*/ 162287 h 212309"/>
              <a:gd name="connsiteX132" fmla="*/ 143036 w 250340"/>
              <a:gd name="connsiteY132" fmla="*/ 161941 h 212309"/>
              <a:gd name="connsiteX133" fmla="*/ 142113 w 250340"/>
              <a:gd name="connsiteY133" fmla="*/ 161595 h 212309"/>
              <a:gd name="connsiteX134" fmla="*/ 141191 w 250340"/>
              <a:gd name="connsiteY134" fmla="*/ 161250 h 212309"/>
              <a:gd name="connsiteX135" fmla="*/ 140269 w 250340"/>
              <a:gd name="connsiteY135" fmla="*/ 160904 h 212309"/>
              <a:gd name="connsiteX136" fmla="*/ 139347 w 250340"/>
              <a:gd name="connsiteY136" fmla="*/ 160558 h 212309"/>
              <a:gd name="connsiteX137" fmla="*/ 138425 w 250340"/>
              <a:gd name="connsiteY137" fmla="*/ 160212 h 212309"/>
              <a:gd name="connsiteX138" fmla="*/ 137503 w 250340"/>
              <a:gd name="connsiteY138" fmla="*/ 159866 h 212309"/>
              <a:gd name="connsiteX139" fmla="*/ 136581 w 250340"/>
              <a:gd name="connsiteY139" fmla="*/ 159521 h 212309"/>
              <a:gd name="connsiteX140" fmla="*/ 135659 w 250340"/>
              <a:gd name="connsiteY140" fmla="*/ 159175 h 212309"/>
              <a:gd name="connsiteX141" fmla="*/ 134737 w 250340"/>
              <a:gd name="connsiteY141" fmla="*/ 158829 h 212309"/>
              <a:gd name="connsiteX142" fmla="*/ 133815 w 250340"/>
              <a:gd name="connsiteY142" fmla="*/ 158483 h 212309"/>
              <a:gd name="connsiteX143" fmla="*/ 132893 w 250340"/>
              <a:gd name="connsiteY143" fmla="*/ 158022 h 212309"/>
              <a:gd name="connsiteX144" fmla="*/ 131971 w 250340"/>
              <a:gd name="connsiteY144" fmla="*/ 157561 h 212309"/>
              <a:gd name="connsiteX145" fmla="*/ 131049 w 250340"/>
              <a:gd name="connsiteY145" fmla="*/ 157100 h 212309"/>
              <a:gd name="connsiteX146" fmla="*/ 130242 w 250340"/>
              <a:gd name="connsiteY146" fmla="*/ 156639 h 212309"/>
              <a:gd name="connsiteX147" fmla="*/ 129320 w 250340"/>
              <a:gd name="connsiteY147" fmla="*/ 156178 h 212309"/>
              <a:gd name="connsiteX148" fmla="*/ 128513 w 250340"/>
              <a:gd name="connsiteY148" fmla="*/ 155717 h 212309"/>
              <a:gd name="connsiteX149" fmla="*/ 127591 w 250340"/>
              <a:gd name="connsiteY149" fmla="*/ 155256 h 212309"/>
              <a:gd name="connsiteX150" fmla="*/ 126784 w 250340"/>
              <a:gd name="connsiteY150" fmla="*/ 154795 h 212309"/>
              <a:gd name="connsiteX151" fmla="*/ 125862 w 250340"/>
              <a:gd name="connsiteY151" fmla="*/ 154334 h 212309"/>
              <a:gd name="connsiteX152" fmla="*/ 125055 w 250340"/>
              <a:gd name="connsiteY152" fmla="*/ 153873 h 212309"/>
              <a:gd name="connsiteX153" fmla="*/ 124133 w 250340"/>
              <a:gd name="connsiteY153" fmla="*/ 153296 h 212309"/>
              <a:gd name="connsiteX154" fmla="*/ 123326 w 250340"/>
              <a:gd name="connsiteY154" fmla="*/ 152836 h 212309"/>
              <a:gd name="connsiteX155" fmla="*/ 122404 w 250340"/>
              <a:gd name="connsiteY155" fmla="*/ 152259 h 212309"/>
              <a:gd name="connsiteX156" fmla="*/ 121713 w 250340"/>
              <a:gd name="connsiteY156" fmla="*/ 151798 h 212309"/>
              <a:gd name="connsiteX157" fmla="*/ 120791 w 250340"/>
              <a:gd name="connsiteY157" fmla="*/ 151222 h 212309"/>
              <a:gd name="connsiteX158" fmla="*/ 120099 w 250340"/>
              <a:gd name="connsiteY158" fmla="*/ 150761 h 212309"/>
              <a:gd name="connsiteX159" fmla="*/ 119177 w 250340"/>
              <a:gd name="connsiteY159" fmla="*/ 150069 h 212309"/>
              <a:gd name="connsiteX160" fmla="*/ 118601 w 250340"/>
              <a:gd name="connsiteY160" fmla="*/ 149608 h 212309"/>
              <a:gd name="connsiteX161" fmla="*/ 117679 w 250340"/>
              <a:gd name="connsiteY161" fmla="*/ 148917 h 212309"/>
              <a:gd name="connsiteX162" fmla="*/ 117218 w 250340"/>
              <a:gd name="connsiteY162" fmla="*/ 148571 h 212309"/>
              <a:gd name="connsiteX163" fmla="*/ 116180 w 250340"/>
              <a:gd name="connsiteY163" fmla="*/ 147764 h 212309"/>
              <a:gd name="connsiteX164" fmla="*/ 115835 w 250340"/>
              <a:gd name="connsiteY164" fmla="*/ 147533 h 212309"/>
              <a:gd name="connsiteX165" fmla="*/ 110417 w 250340"/>
              <a:gd name="connsiteY165" fmla="*/ 142808 h 212309"/>
              <a:gd name="connsiteX166" fmla="*/ 110417 w 250340"/>
              <a:gd name="connsiteY166" fmla="*/ 142808 h 212309"/>
              <a:gd name="connsiteX167" fmla="*/ 109265 w 250340"/>
              <a:gd name="connsiteY167" fmla="*/ 141770 h 212309"/>
              <a:gd name="connsiteX168" fmla="*/ 109034 w 250340"/>
              <a:gd name="connsiteY168" fmla="*/ 141540 h 212309"/>
              <a:gd name="connsiteX169" fmla="*/ 107997 w 250340"/>
              <a:gd name="connsiteY169" fmla="*/ 140503 h 212309"/>
              <a:gd name="connsiteX170" fmla="*/ 107651 w 250340"/>
              <a:gd name="connsiteY170" fmla="*/ 140157 h 212309"/>
              <a:gd name="connsiteX171" fmla="*/ 106729 w 250340"/>
              <a:gd name="connsiteY171" fmla="*/ 139119 h 212309"/>
              <a:gd name="connsiteX172" fmla="*/ 106383 w 250340"/>
              <a:gd name="connsiteY172" fmla="*/ 138658 h 212309"/>
              <a:gd name="connsiteX173" fmla="*/ 105461 w 250340"/>
              <a:gd name="connsiteY173" fmla="*/ 137621 h 212309"/>
              <a:gd name="connsiteX174" fmla="*/ 105115 w 250340"/>
              <a:gd name="connsiteY174" fmla="*/ 137160 h 212309"/>
              <a:gd name="connsiteX175" fmla="*/ 104309 w 250340"/>
              <a:gd name="connsiteY175" fmla="*/ 136123 h 212309"/>
              <a:gd name="connsiteX176" fmla="*/ 103848 w 250340"/>
              <a:gd name="connsiteY176" fmla="*/ 135662 h 212309"/>
              <a:gd name="connsiteX177" fmla="*/ 103041 w 250340"/>
              <a:gd name="connsiteY177" fmla="*/ 134624 h 212309"/>
              <a:gd name="connsiteX178" fmla="*/ 102695 w 250340"/>
              <a:gd name="connsiteY178" fmla="*/ 134163 h 212309"/>
              <a:gd name="connsiteX179" fmla="*/ 101888 w 250340"/>
              <a:gd name="connsiteY179" fmla="*/ 133126 h 212309"/>
              <a:gd name="connsiteX180" fmla="*/ 101543 w 250340"/>
              <a:gd name="connsiteY180" fmla="*/ 132665 h 212309"/>
              <a:gd name="connsiteX181" fmla="*/ 100736 w 250340"/>
              <a:gd name="connsiteY181" fmla="*/ 131627 h 212309"/>
              <a:gd name="connsiteX182" fmla="*/ 100390 w 250340"/>
              <a:gd name="connsiteY182" fmla="*/ 131051 h 212309"/>
              <a:gd name="connsiteX183" fmla="*/ 99698 w 250340"/>
              <a:gd name="connsiteY183" fmla="*/ 130014 h 212309"/>
              <a:gd name="connsiteX184" fmla="*/ 99353 w 250340"/>
              <a:gd name="connsiteY184" fmla="*/ 129438 h 212309"/>
              <a:gd name="connsiteX185" fmla="*/ 98661 w 250340"/>
              <a:gd name="connsiteY185" fmla="*/ 128400 h 212309"/>
              <a:gd name="connsiteX186" fmla="*/ 98315 w 250340"/>
              <a:gd name="connsiteY186" fmla="*/ 127824 h 212309"/>
              <a:gd name="connsiteX187" fmla="*/ 97624 w 250340"/>
              <a:gd name="connsiteY187" fmla="*/ 126671 h 212309"/>
              <a:gd name="connsiteX188" fmla="*/ 97278 w 250340"/>
              <a:gd name="connsiteY188" fmla="*/ 126095 h 212309"/>
              <a:gd name="connsiteX189" fmla="*/ 96586 w 250340"/>
              <a:gd name="connsiteY189" fmla="*/ 124943 h 212309"/>
              <a:gd name="connsiteX190" fmla="*/ 96241 w 250340"/>
              <a:gd name="connsiteY190" fmla="*/ 124366 h 212309"/>
              <a:gd name="connsiteX191" fmla="*/ 95549 w 250340"/>
              <a:gd name="connsiteY191" fmla="*/ 123214 h 212309"/>
              <a:gd name="connsiteX192" fmla="*/ 95203 w 250340"/>
              <a:gd name="connsiteY192" fmla="*/ 122637 h 212309"/>
              <a:gd name="connsiteX193" fmla="*/ 94512 w 250340"/>
              <a:gd name="connsiteY193" fmla="*/ 121485 h 212309"/>
              <a:gd name="connsiteX194" fmla="*/ 94166 w 250340"/>
              <a:gd name="connsiteY194" fmla="*/ 120908 h 212309"/>
              <a:gd name="connsiteX195" fmla="*/ 93590 w 250340"/>
              <a:gd name="connsiteY195" fmla="*/ 119756 h 212309"/>
              <a:gd name="connsiteX196" fmla="*/ 93359 w 250340"/>
              <a:gd name="connsiteY196" fmla="*/ 119180 h 212309"/>
              <a:gd name="connsiteX197" fmla="*/ 92783 w 250340"/>
              <a:gd name="connsiteY197" fmla="*/ 117912 h 212309"/>
              <a:gd name="connsiteX198" fmla="*/ 92552 w 250340"/>
              <a:gd name="connsiteY198" fmla="*/ 117335 h 212309"/>
              <a:gd name="connsiteX199" fmla="*/ 91976 w 250340"/>
              <a:gd name="connsiteY199" fmla="*/ 116067 h 212309"/>
              <a:gd name="connsiteX200" fmla="*/ 91746 w 250340"/>
              <a:gd name="connsiteY200" fmla="*/ 115606 h 212309"/>
              <a:gd name="connsiteX201" fmla="*/ 91169 w 250340"/>
              <a:gd name="connsiteY201" fmla="*/ 114338 h 212309"/>
              <a:gd name="connsiteX202" fmla="*/ 90939 w 250340"/>
              <a:gd name="connsiteY202" fmla="*/ 113877 h 212309"/>
              <a:gd name="connsiteX203" fmla="*/ 90363 w 250340"/>
              <a:gd name="connsiteY203" fmla="*/ 112494 h 212309"/>
              <a:gd name="connsiteX204" fmla="*/ 90132 w 250340"/>
              <a:gd name="connsiteY204" fmla="*/ 112033 h 212309"/>
              <a:gd name="connsiteX205" fmla="*/ 89671 w 250340"/>
              <a:gd name="connsiteY205" fmla="*/ 110650 h 212309"/>
              <a:gd name="connsiteX206" fmla="*/ 89556 w 250340"/>
              <a:gd name="connsiteY206" fmla="*/ 110189 h 212309"/>
              <a:gd name="connsiteX207" fmla="*/ 89095 w 250340"/>
              <a:gd name="connsiteY207" fmla="*/ 108691 h 212309"/>
              <a:gd name="connsiteX208" fmla="*/ 88979 w 250340"/>
              <a:gd name="connsiteY208" fmla="*/ 108345 h 212309"/>
              <a:gd name="connsiteX209" fmla="*/ 88518 w 250340"/>
              <a:gd name="connsiteY209" fmla="*/ 106846 h 212309"/>
              <a:gd name="connsiteX210" fmla="*/ 88518 w 250340"/>
              <a:gd name="connsiteY210" fmla="*/ 106501 h 212309"/>
              <a:gd name="connsiteX211" fmla="*/ 88057 w 250340"/>
              <a:gd name="connsiteY211" fmla="*/ 104887 h 212309"/>
              <a:gd name="connsiteX212" fmla="*/ 88057 w 250340"/>
              <a:gd name="connsiteY212" fmla="*/ 104657 h 212309"/>
              <a:gd name="connsiteX213" fmla="*/ 87596 w 250340"/>
              <a:gd name="connsiteY213" fmla="*/ 102928 h 212309"/>
              <a:gd name="connsiteX214" fmla="*/ 87596 w 250340"/>
              <a:gd name="connsiteY214" fmla="*/ 102928 h 212309"/>
              <a:gd name="connsiteX215" fmla="*/ 85176 w 250340"/>
              <a:gd name="connsiteY215" fmla="*/ 87137 h 212309"/>
              <a:gd name="connsiteX216" fmla="*/ 85176 w 250340"/>
              <a:gd name="connsiteY216" fmla="*/ 87137 h 212309"/>
              <a:gd name="connsiteX217" fmla="*/ 85061 w 250340"/>
              <a:gd name="connsiteY217" fmla="*/ 82642 h 212309"/>
              <a:gd name="connsiteX218" fmla="*/ 165857 w 250340"/>
              <a:gd name="connsiteY218" fmla="*/ 0 h 212309"/>
              <a:gd name="connsiteX219" fmla="*/ 163090 w 250340"/>
              <a:gd name="connsiteY219" fmla="*/ 0 h 212309"/>
              <a:gd name="connsiteX220" fmla="*/ 75955 w 250340"/>
              <a:gd name="connsiteY220" fmla="*/ 87137 h 212309"/>
              <a:gd name="connsiteX221" fmla="*/ 0 w 250340"/>
              <a:gd name="connsiteY221" fmla="*/ 87137 h 212309"/>
              <a:gd name="connsiteX222" fmla="*/ 125171 w 250340"/>
              <a:gd name="connsiteY222" fmla="*/ 212310 h 212309"/>
              <a:gd name="connsiteX223" fmla="*/ 250341 w 250340"/>
              <a:gd name="connsiteY223" fmla="*/ 87137 h 212309"/>
              <a:gd name="connsiteX224" fmla="*/ 250341 w 250340"/>
              <a:gd name="connsiteY224" fmla="*/ 84832 h 212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</a:cxnLst>
            <a:rect l="l" t="t" r="r" b="b"/>
            <a:pathLst>
              <a:path w="250340" h="212309">
                <a:moveTo>
                  <a:pt x="249649" y="85639"/>
                </a:moveTo>
                <a:cubicBezTo>
                  <a:pt x="249649" y="86445"/>
                  <a:pt x="249649" y="87368"/>
                  <a:pt x="249649" y="88174"/>
                </a:cubicBezTo>
                <a:cubicBezTo>
                  <a:pt x="249649" y="88751"/>
                  <a:pt x="249649" y="89442"/>
                  <a:pt x="249534" y="90019"/>
                </a:cubicBezTo>
                <a:cubicBezTo>
                  <a:pt x="249534" y="90019"/>
                  <a:pt x="249534" y="90019"/>
                  <a:pt x="249534" y="90019"/>
                </a:cubicBezTo>
                <a:cubicBezTo>
                  <a:pt x="248958" y="96704"/>
                  <a:pt x="247690" y="103274"/>
                  <a:pt x="245615" y="109382"/>
                </a:cubicBezTo>
                <a:cubicBezTo>
                  <a:pt x="245615" y="109382"/>
                  <a:pt x="245615" y="109382"/>
                  <a:pt x="245615" y="109382"/>
                </a:cubicBezTo>
                <a:cubicBezTo>
                  <a:pt x="245385" y="109959"/>
                  <a:pt x="245270" y="110535"/>
                  <a:pt x="245039" y="110996"/>
                </a:cubicBezTo>
                <a:cubicBezTo>
                  <a:pt x="245039" y="110996"/>
                  <a:pt x="245039" y="111111"/>
                  <a:pt x="245039" y="111226"/>
                </a:cubicBezTo>
                <a:cubicBezTo>
                  <a:pt x="244809" y="111688"/>
                  <a:pt x="244693" y="112264"/>
                  <a:pt x="244463" y="112725"/>
                </a:cubicBezTo>
                <a:cubicBezTo>
                  <a:pt x="244463" y="112725"/>
                  <a:pt x="244463" y="112955"/>
                  <a:pt x="244347" y="113071"/>
                </a:cubicBezTo>
                <a:cubicBezTo>
                  <a:pt x="244117" y="113532"/>
                  <a:pt x="244002" y="113993"/>
                  <a:pt x="243771" y="114454"/>
                </a:cubicBezTo>
                <a:cubicBezTo>
                  <a:pt x="243771" y="114569"/>
                  <a:pt x="243771" y="114684"/>
                  <a:pt x="243656" y="114800"/>
                </a:cubicBezTo>
                <a:cubicBezTo>
                  <a:pt x="243425" y="115261"/>
                  <a:pt x="243310" y="115722"/>
                  <a:pt x="243080" y="116183"/>
                </a:cubicBezTo>
                <a:cubicBezTo>
                  <a:pt x="243080" y="116298"/>
                  <a:pt x="242964" y="116528"/>
                  <a:pt x="242849" y="116644"/>
                </a:cubicBezTo>
                <a:cubicBezTo>
                  <a:pt x="242619" y="117105"/>
                  <a:pt x="242503" y="117566"/>
                  <a:pt x="242273" y="117912"/>
                </a:cubicBezTo>
                <a:cubicBezTo>
                  <a:pt x="242273" y="118027"/>
                  <a:pt x="242158" y="118257"/>
                  <a:pt x="242042" y="118372"/>
                </a:cubicBezTo>
                <a:cubicBezTo>
                  <a:pt x="241812" y="118834"/>
                  <a:pt x="241696" y="119180"/>
                  <a:pt x="241466" y="119640"/>
                </a:cubicBezTo>
                <a:cubicBezTo>
                  <a:pt x="241466" y="119756"/>
                  <a:pt x="241351" y="119986"/>
                  <a:pt x="241236" y="120101"/>
                </a:cubicBezTo>
                <a:cubicBezTo>
                  <a:pt x="241005" y="120447"/>
                  <a:pt x="240775" y="120908"/>
                  <a:pt x="240659" y="121254"/>
                </a:cubicBezTo>
                <a:cubicBezTo>
                  <a:pt x="240659" y="121485"/>
                  <a:pt x="240429" y="121600"/>
                  <a:pt x="240429" y="121830"/>
                </a:cubicBezTo>
                <a:cubicBezTo>
                  <a:pt x="240198" y="122176"/>
                  <a:pt x="239968" y="122637"/>
                  <a:pt x="239852" y="122983"/>
                </a:cubicBezTo>
                <a:cubicBezTo>
                  <a:pt x="239852" y="123214"/>
                  <a:pt x="239622" y="123329"/>
                  <a:pt x="239507" y="123559"/>
                </a:cubicBezTo>
                <a:cubicBezTo>
                  <a:pt x="239276" y="123905"/>
                  <a:pt x="239046" y="124251"/>
                  <a:pt x="238815" y="124712"/>
                </a:cubicBezTo>
                <a:cubicBezTo>
                  <a:pt x="238815" y="124943"/>
                  <a:pt x="238585" y="125058"/>
                  <a:pt x="238469" y="125288"/>
                </a:cubicBezTo>
                <a:cubicBezTo>
                  <a:pt x="238239" y="125634"/>
                  <a:pt x="238008" y="125980"/>
                  <a:pt x="237778" y="126326"/>
                </a:cubicBezTo>
                <a:cubicBezTo>
                  <a:pt x="237662" y="126556"/>
                  <a:pt x="237547" y="126671"/>
                  <a:pt x="237432" y="126902"/>
                </a:cubicBezTo>
                <a:cubicBezTo>
                  <a:pt x="237201" y="127248"/>
                  <a:pt x="236971" y="127593"/>
                  <a:pt x="236741" y="127939"/>
                </a:cubicBezTo>
                <a:cubicBezTo>
                  <a:pt x="236625" y="128170"/>
                  <a:pt x="236510" y="128285"/>
                  <a:pt x="236395" y="128515"/>
                </a:cubicBezTo>
                <a:cubicBezTo>
                  <a:pt x="236164" y="128861"/>
                  <a:pt x="235934" y="129207"/>
                  <a:pt x="235703" y="129553"/>
                </a:cubicBezTo>
                <a:cubicBezTo>
                  <a:pt x="235588" y="129783"/>
                  <a:pt x="235473" y="129899"/>
                  <a:pt x="235242" y="130129"/>
                </a:cubicBezTo>
                <a:cubicBezTo>
                  <a:pt x="235012" y="130475"/>
                  <a:pt x="234781" y="130821"/>
                  <a:pt x="234550" y="131051"/>
                </a:cubicBezTo>
                <a:cubicBezTo>
                  <a:pt x="234435" y="131282"/>
                  <a:pt x="234320" y="131397"/>
                  <a:pt x="234090" y="131627"/>
                </a:cubicBezTo>
                <a:cubicBezTo>
                  <a:pt x="233859" y="131973"/>
                  <a:pt x="233628" y="132319"/>
                  <a:pt x="233398" y="132550"/>
                </a:cubicBezTo>
                <a:cubicBezTo>
                  <a:pt x="233283" y="132780"/>
                  <a:pt x="233052" y="133011"/>
                  <a:pt x="232937" y="133126"/>
                </a:cubicBezTo>
                <a:cubicBezTo>
                  <a:pt x="232707" y="133472"/>
                  <a:pt x="232476" y="133702"/>
                  <a:pt x="232245" y="134048"/>
                </a:cubicBezTo>
                <a:cubicBezTo>
                  <a:pt x="232130" y="134278"/>
                  <a:pt x="231899" y="134509"/>
                  <a:pt x="231784" y="134624"/>
                </a:cubicBezTo>
                <a:cubicBezTo>
                  <a:pt x="231554" y="134970"/>
                  <a:pt x="231323" y="135201"/>
                  <a:pt x="231093" y="135546"/>
                </a:cubicBezTo>
                <a:cubicBezTo>
                  <a:pt x="230978" y="135777"/>
                  <a:pt x="230747" y="136007"/>
                  <a:pt x="230632" y="136123"/>
                </a:cubicBezTo>
                <a:cubicBezTo>
                  <a:pt x="230401" y="136469"/>
                  <a:pt x="230171" y="136699"/>
                  <a:pt x="229940" y="136930"/>
                </a:cubicBezTo>
                <a:cubicBezTo>
                  <a:pt x="229710" y="137160"/>
                  <a:pt x="229594" y="137390"/>
                  <a:pt x="229364" y="137506"/>
                </a:cubicBezTo>
                <a:cubicBezTo>
                  <a:pt x="229133" y="137736"/>
                  <a:pt x="228903" y="138082"/>
                  <a:pt x="228672" y="138313"/>
                </a:cubicBezTo>
                <a:cubicBezTo>
                  <a:pt x="228442" y="138543"/>
                  <a:pt x="228327" y="138658"/>
                  <a:pt x="228096" y="138889"/>
                </a:cubicBezTo>
                <a:cubicBezTo>
                  <a:pt x="227865" y="139119"/>
                  <a:pt x="227635" y="139465"/>
                  <a:pt x="227289" y="139696"/>
                </a:cubicBezTo>
                <a:cubicBezTo>
                  <a:pt x="227059" y="139926"/>
                  <a:pt x="226944" y="140042"/>
                  <a:pt x="226713" y="140272"/>
                </a:cubicBezTo>
                <a:cubicBezTo>
                  <a:pt x="226482" y="140503"/>
                  <a:pt x="226252" y="140848"/>
                  <a:pt x="225906" y="141079"/>
                </a:cubicBezTo>
                <a:cubicBezTo>
                  <a:pt x="225676" y="141309"/>
                  <a:pt x="225560" y="141425"/>
                  <a:pt x="225330" y="141655"/>
                </a:cubicBezTo>
                <a:cubicBezTo>
                  <a:pt x="225099" y="141886"/>
                  <a:pt x="224754" y="142116"/>
                  <a:pt x="224523" y="142462"/>
                </a:cubicBezTo>
                <a:cubicBezTo>
                  <a:pt x="224293" y="142693"/>
                  <a:pt x="224062" y="142808"/>
                  <a:pt x="223947" y="143038"/>
                </a:cubicBezTo>
                <a:cubicBezTo>
                  <a:pt x="223716" y="143269"/>
                  <a:pt x="223371" y="143499"/>
                  <a:pt x="223140" y="143730"/>
                </a:cubicBezTo>
                <a:cubicBezTo>
                  <a:pt x="222910" y="143961"/>
                  <a:pt x="222679" y="144076"/>
                  <a:pt x="222564" y="144306"/>
                </a:cubicBezTo>
                <a:cubicBezTo>
                  <a:pt x="222333" y="144537"/>
                  <a:pt x="221987" y="144767"/>
                  <a:pt x="221757" y="144998"/>
                </a:cubicBezTo>
                <a:cubicBezTo>
                  <a:pt x="221526" y="145228"/>
                  <a:pt x="221296" y="145344"/>
                  <a:pt x="221065" y="145574"/>
                </a:cubicBezTo>
                <a:cubicBezTo>
                  <a:pt x="220835" y="145805"/>
                  <a:pt x="220489" y="146035"/>
                  <a:pt x="220259" y="146266"/>
                </a:cubicBezTo>
                <a:cubicBezTo>
                  <a:pt x="220028" y="146496"/>
                  <a:pt x="219797" y="146611"/>
                  <a:pt x="219567" y="146842"/>
                </a:cubicBezTo>
                <a:cubicBezTo>
                  <a:pt x="219336" y="147073"/>
                  <a:pt x="218991" y="147303"/>
                  <a:pt x="218760" y="147533"/>
                </a:cubicBezTo>
                <a:cubicBezTo>
                  <a:pt x="218530" y="147764"/>
                  <a:pt x="218299" y="147879"/>
                  <a:pt x="218069" y="148110"/>
                </a:cubicBezTo>
                <a:cubicBezTo>
                  <a:pt x="217838" y="148340"/>
                  <a:pt x="217492" y="148571"/>
                  <a:pt x="217262" y="148801"/>
                </a:cubicBezTo>
                <a:cubicBezTo>
                  <a:pt x="217031" y="149032"/>
                  <a:pt x="216801" y="149147"/>
                  <a:pt x="216570" y="149378"/>
                </a:cubicBezTo>
                <a:cubicBezTo>
                  <a:pt x="216340" y="149608"/>
                  <a:pt x="215994" y="149839"/>
                  <a:pt x="215763" y="149954"/>
                </a:cubicBezTo>
                <a:cubicBezTo>
                  <a:pt x="215533" y="150185"/>
                  <a:pt x="215302" y="150300"/>
                  <a:pt x="215072" y="150530"/>
                </a:cubicBezTo>
                <a:cubicBezTo>
                  <a:pt x="214842" y="150761"/>
                  <a:pt x="214496" y="150876"/>
                  <a:pt x="214265" y="151107"/>
                </a:cubicBezTo>
                <a:cubicBezTo>
                  <a:pt x="214034" y="151222"/>
                  <a:pt x="213804" y="151452"/>
                  <a:pt x="213458" y="151568"/>
                </a:cubicBezTo>
                <a:cubicBezTo>
                  <a:pt x="213228" y="151798"/>
                  <a:pt x="212882" y="151913"/>
                  <a:pt x="212651" y="152144"/>
                </a:cubicBezTo>
                <a:cubicBezTo>
                  <a:pt x="212421" y="152259"/>
                  <a:pt x="212191" y="152490"/>
                  <a:pt x="211845" y="152605"/>
                </a:cubicBezTo>
                <a:cubicBezTo>
                  <a:pt x="211614" y="152836"/>
                  <a:pt x="211268" y="152951"/>
                  <a:pt x="210923" y="153181"/>
                </a:cubicBezTo>
                <a:cubicBezTo>
                  <a:pt x="210692" y="153296"/>
                  <a:pt x="210346" y="153527"/>
                  <a:pt x="210116" y="153642"/>
                </a:cubicBezTo>
                <a:cubicBezTo>
                  <a:pt x="209770" y="153873"/>
                  <a:pt x="209540" y="153988"/>
                  <a:pt x="209194" y="154219"/>
                </a:cubicBezTo>
                <a:cubicBezTo>
                  <a:pt x="208963" y="154334"/>
                  <a:pt x="208617" y="154564"/>
                  <a:pt x="208387" y="154680"/>
                </a:cubicBezTo>
                <a:cubicBezTo>
                  <a:pt x="208041" y="154795"/>
                  <a:pt x="207811" y="155025"/>
                  <a:pt x="207465" y="155141"/>
                </a:cubicBezTo>
                <a:cubicBezTo>
                  <a:pt x="207234" y="155256"/>
                  <a:pt x="206889" y="155487"/>
                  <a:pt x="206658" y="155602"/>
                </a:cubicBezTo>
                <a:cubicBezTo>
                  <a:pt x="206312" y="155717"/>
                  <a:pt x="206082" y="155948"/>
                  <a:pt x="205736" y="156063"/>
                </a:cubicBezTo>
                <a:cubicBezTo>
                  <a:pt x="205505" y="156178"/>
                  <a:pt x="205160" y="156408"/>
                  <a:pt x="204929" y="156524"/>
                </a:cubicBezTo>
                <a:cubicBezTo>
                  <a:pt x="204583" y="156639"/>
                  <a:pt x="204353" y="156870"/>
                  <a:pt x="204007" y="156985"/>
                </a:cubicBezTo>
                <a:cubicBezTo>
                  <a:pt x="203777" y="157100"/>
                  <a:pt x="203431" y="157216"/>
                  <a:pt x="203200" y="157446"/>
                </a:cubicBezTo>
                <a:cubicBezTo>
                  <a:pt x="202854" y="157561"/>
                  <a:pt x="202624" y="157792"/>
                  <a:pt x="202278" y="157907"/>
                </a:cubicBezTo>
                <a:cubicBezTo>
                  <a:pt x="201932" y="158022"/>
                  <a:pt x="201702" y="158137"/>
                  <a:pt x="201356" y="158253"/>
                </a:cubicBezTo>
                <a:cubicBezTo>
                  <a:pt x="201011" y="158368"/>
                  <a:pt x="200780" y="158483"/>
                  <a:pt x="200434" y="158714"/>
                </a:cubicBezTo>
                <a:cubicBezTo>
                  <a:pt x="200088" y="158829"/>
                  <a:pt x="199858" y="158944"/>
                  <a:pt x="199512" y="159060"/>
                </a:cubicBezTo>
                <a:cubicBezTo>
                  <a:pt x="199166" y="159175"/>
                  <a:pt x="198936" y="159290"/>
                  <a:pt x="198590" y="159405"/>
                </a:cubicBezTo>
                <a:cubicBezTo>
                  <a:pt x="198244" y="159521"/>
                  <a:pt x="198014" y="159636"/>
                  <a:pt x="197668" y="159751"/>
                </a:cubicBezTo>
                <a:cubicBezTo>
                  <a:pt x="197322" y="159866"/>
                  <a:pt x="197092" y="159982"/>
                  <a:pt x="196746" y="160097"/>
                </a:cubicBezTo>
                <a:cubicBezTo>
                  <a:pt x="196400" y="160212"/>
                  <a:pt x="196169" y="160327"/>
                  <a:pt x="195824" y="160443"/>
                </a:cubicBezTo>
                <a:cubicBezTo>
                  <a:pt x="195478" y="160443"/>
                  <a:pt x="195248" y="160673"/>
                  <a:pt x="194902" y="160788"/>
                </a:cubicBezTo>
                <a:cubicBezTo>
                  <a:pt x="194556" y="160788"/>
                  <a:pt x="194325" y="161019"/>
                  <a:pt x="193980" y="161134"/>
                </a:cubicBezTo>
                <a:cubicBezTo>
                  <a:pt x="193634" y="161134"/>
                  <a:pt x="193403" y="161365"/>
                  <a:pt x="193058" y="161480"/>
                </a:cubicBezTo>
                <a:cubicBezTo>
                  <a:pt x="192712" y="161480"/>
                  <a:pt x="192366" y="161711"/>
                  <a:pt x="192135" y="161826"/>
                </a:cubicBezTo>
                <a:cubicBezTo>
                  <a:pt x="191790" y="161826"/>
                  <a:pt x="191559" y="162056"/>
                  <a:pt x="191214" y="162171"/>
                </a:cubicBezTo>
                <a:cubicBezTo>
                  <a:pt x="190868" y="162171"/>
                  <a:pt x="190522" y="162402"/>
                  <a:pt x="190291" y="162402"/>
                </a:cubicBezTo>
                <a:cubicBezTo>
                  <a:pt x="189946" y="162402"/>
                  <a:pt x="189715" y="162633"/>
                  <a:pt x="189369" y="162633"/>
                </a:cubicBezTo>
                <a:cubicBezTo>
                  <a:pt x="189023" y="162633"/>
                  <a:pt x="188678" y="162863"/>
                  <a:pt x="188332" y="162863"/>
                </a:cubicBezTo>
                <a:cubicBezTo>
                  <a:pt x="187986" y="162863"/>
                  <a:pt x="187756" y="162979"/>
                  <a:pt x="187410" y="163094"/>
                </a:cubicBezTo>
                <a:cubicBezTo>
                  <a:pt x="187064" y="163094"/>
                  <a:pt x="186718" y="163209"/>
                  <a:pt x="186373" y="163324"/>
                </a:cubicBezTo>
                <a:cubicBezTo>
                  <a:pt x="186027" y="163324"/>
                  <a:pt x="185796" y="163439"/>
                  <a:pt x="185451" y="163555"/>
                </a:cubicBezTo>
                <a:cubicBezTo>
                  <a:pt x="185105" y="163555"/>
                  <a:pt x="184759" y="163670"/>
                  <a:pt x="184413" y="163785"/>
                </a:cubicBezTo>
                <a:cubicBezTo>
                  <a:pt x="184067" y="163785"/>
                  <a:pt x="183837" y="163900"/>
                  <a:pt x="183491" y="164016"/>
                </a:cubicBezTo>
                <a:cubicBezTo>
                  <a:pt x="183145" y="164016"/>
                  <a:pt x="182800" y="164131"/>
                  <a:pt x="182454" y="164246"/>
                </a:cubicBezTo>
                <a:cubicBezTo>
                  <a:pt x="182108" y="164246"/>
                  <a:pt x="181878" y="164362"/>
                  <a:pt x="181532" y="164362"/>
                </a:cubicBezTo>
                <a:cubicBezTo>
                  <a:pt x="181186" y="164362"/>
                  <a:pt x="180840" y="164477"/>
                  <a:pt x="180495" y="164592"/>
                </a:cubicBezTo>
                <a:cubicBezTo>
                  <a:pt x="180149" y="164592"/>
                  <a:pt x="179918" y="164592"/>
                  <a:pt x="179572" y="164707"/>
                </a:cubicBezTo>
                <a:cubicBezTo>
                  <a:pt x="179227" y="164707"/>
                  <a:pt x="178881" y="164707"/>
                  <a:pt x="178535" y="164823"/>
                </a:cubicBezTo>
                <a:cubicBezTo>
                  <a:pt x="178189" y="164823"/>
                  <a:pt x="177959" y="164823"/>
                  <a:pt x="177613" y="164938"/>
                </a:cubicBezTo>
                <a:cubicBezTo>
                  <a:pt x="177267" y="164938"/>
                  <a:pt x="176921" y="164938"/>
                  <a:pt x="176460" y="165053"/>
                </a:cubicBezTo>
                <a:cubicBezTo>
                  <a:pt x="176115" y="165053"/>
                  <a:pt x="175884" y="165053"/>
                  <a:pt x="175538" y="165053"/>
                </a:cubicBezTo>
                <a:cubicBezTo>
                  <a:pt x="175193" y="165053"/>
                  <a:pt x="174732" y="165053"/>
                  <a:pt x="174386" y="165053"/>
                </a:cubicBezTo>
                <a:cubicBezTo>
                  <a:pt x="174040" y="165053"/>
                  <a:pt x="173809" y="165053"/>
                  <a:pt x="173464" y="165053"/>
                </a:cubicBezTo>
                <a:cubicBezTo>
                  <a:pt x="173003" y="165053"/>
                  <a:pt x="172657" y="165053"/>
                  <a:pt x="172196" y="165053"/>
                </a:cubicBezTo>
                <a:cubicBezTo>
                  <a:pt x="171965" y="165053"/>
                  <a:pt x="171620" y="165053"/>
                  <a:pt x="171389" y="165053"/>
                </a:cubicBezTo>
                <a:cubicBezTo>
                  <a:pt x="170928" y="165053"/>
                  <a:pt x="170467" y="165053"/>
                  <a:pt x="170006" y="165053"/>
                </a:cubicBezTo>
                <a:cubicBezTo>
                  <a:pt x="169775" y="165053"/>
                  <a:pt x="169545" y="165053"/>
                  <a:pt x="169315" y="165053"/>
                </a:cubicBezTo>
                <a:cubicBezTo>
                  <a:pt x="168623" y="165053"/>
                  <a:pt x="167931" y="165053"/>
                  <a:pt x="167240" y="165053"/>
                </a:cubicBezTo>
                <a:cubicBezTo>
                  <a:pt x="166548" y="165053"/>
                  <a:pt x="165857" y="165053"/>
                  <a:pt x="165165" y="165053"/>
                </a:cubicBezTo>
                <a:cubicBezTo>
                  <a:pt x="164935" y="165053"/>
                  <a:pt x="164704" y="165053"/>
                  <a:pt x="164473" y="165053"/>
                </a:cubicBezTo>
                <a:cubicBezTo>
                  <a:pt x="164013" y="165053"/>
                  <a:pt x="163552" y="165053"/>
                  <a:pt x="163090" y="165053"/>
                </a:cubicBezTo>
                <a:cubicBezTo>
                  <a:pt x="162860" y="165053"/>
                  <a:pt x="162514" y="165053"/>
                  <a:pt x="162284" y="165053"/>
                </a:cubicBezTo>
                <a:cubicBezTo>
                  <a:pt x="161823" y="165053"/>
                  <a:pt x="161477" y="165053"/>
                  <a:pt x="161016" y="165053"/>
                </a:cubicBezTo>
                <a:cubicBezTo>
                  <a:pt x="160670" y="165053"/>
                  <a:pt x="160439" y="165053"/>
                  <a:pt x="160094" y="165053"/>
                </a:cubicBezTo>
                <a:cubicBezTo>
                  <a:pt x="159748" y="165053"/>
                  <a:pt x="159287" y="165053"/>
                  <a:pt x="158941" y="165053"/>
                </a:cubicBezTo>
                <a:cubicBezTo>
                  <a:pt x="158595" y="165053"/>
                  <a:pt x="158365" y="165053"/>
                  <a:pt x="158019" y="165053"/>
                </a:cubicBezTo>
                <a:cubicBezTo>
                  <a:pt x="157673" y="165053"/>
                  <a:pt x="157212" y="165053"/>
                  <a:pt x="156867" y="164938"/>
                </a:cubicBezTo>
                <a:cubicBezTo>
                  <a:pt x="156521" y="164938"/>
                  <a:pt x="156290" y="164938"/>
                  <a:pt x="155944" y="164823"/>
                </a:cubicBezTo>
                <a:cubicBezTo>
                  <a:pt x="155599" y="164823"/>
                  <a:pt x="155253" y="164823"/>
                  <a:pt x="154792" y="164707"/>
                </a:cubicBezTo>
                <a:cubicBezTo>
                  <a:pt x="154446" y="164707"/>
                  <a:pt x="154216" y="164707"/>
                  <a:pt x="153870" y="164592"/>
                </a:cubicBezTo>
                <a:cubicBezTo>
                  <a:pt x="153524" y="164592"/>
                  <a:pt x="153178" y="164477"/>
                  <a:pt x="152833" y="164362"/>
                </a:cubicBezTo>
                <a:cubicBezTo>
                  <a:pt x="152487" y="164362"/>
                  <a:pt x="152256" y="164362"/>
                  <a:pt x="151910" y="164131"/>
                </a:cubicBezTo>
                <a:cubicBezTo>
                  <a:pt x="151565" y="164131"/>
                  <a:pt x="151219" y="164016"/>
                  <a:pt x="150873" y="163900"/>
                </a:cubicBezTo>
                <a:cubicBezTo>
                  <a:pt x="150527" y="163900"/>
                  <a:pt x="150297" y="163785"/>
                  <a:pt x="149951" y="163670"/>
                </a:cubicBezTo>
                <a:cubicBezTo>
                  <a:pt x="149605" y="163670"/>
                  <a:pt x="149259" y="163555"/>
                  <a:pt x="148914" y="163439"/>
                </a:cubicBezTo>
                <a:cubicBezTo>
                  <a:pt x="148568" y="163439"/>
                  <a:pt x="148337" y="163324"/>
                  <a:pt x="147992" y="163209"/>
                </a:cubicBezTo>
                <a:cubicBezTo>
                  <a:pt x="147646" y="163209"/>
                  <a:pt x="147300" y="163094"/>
                  <a:pt x="146954" y="162979"/>
                </a:cubicBezTo>
                <a:cubicBezTo>
                  <a:pt x="146608" y="162979"/>
                  <a:pt x="146378" y="162863"/>
                  <a:pt x="146032" y="162748"/>
                </a:cubicBezTo>
                <a:cubicBezTo>
                  <a:pt x="145687" y="162748"/>
                  <a:pt x="145341" y="162517"/>
                  <a:pt x="144995" y="162517"/>
                </a:cubicBezTo>
                <a:cubicBezTo>
                  <a:pt x="144649" y="162517"/>
                  <a:pt x="144419" y="162287"/>
                  <a:pt x="144073" y="162287"/>
                </a:cubicBezTo>
                <a:cubicBezTo>
                  <a:pt x="143727" y="162287"/>
                  <a:pt x="143381" y="162056"/>
                  <a:pt x="143036" y="161941"/>
                </a:cubicBezTo>
                <a:cubicBezTo>
                  <a:pt x="142690" y="161941"/>
                  <a:pt x="142459" y="161711"/>
                  <a:pt x="142113" y="161595"/>
                </a:cubicBezTo>
                <a:cubicBezTo>
                  <a:pt x="141768" y="161595"/>
                  <a:pt x="141422" y="161365"/>
                  <a:pt x="141191" y="161250"/>
                </a:cubicBezTo>
                <a:cubicBezTo>
                  <a:pt x="140846" y="161250"/>
                  <a:pt x="140615" y="161019"/>
                  <a:pt x="140269" y="160904"/>
                </a:cubicBezTo>
                <a:cubicBezTo>
                  <a:pt x="139924" y="160904"/>
                  <a:pt x="139578" y="160673"/>
                  <a:pt x="139347" y="160558"/>
                </a:cubicBezTo>
                <a:cubicBezTo>
                  <a:pt x="139002" y="160558"/>
                  <a:pt x="138771" y="160327"/>
                  <a:pt x="138425" y="160212"/>
                </a:cubicBezTo>
                <a:cubicBezTo>
                  <a:pt x="138079" y="160097"/>
                  <a:pt x="137849" y="159982"/>
                  <a:pt x="137503" y="159866"/>
                </a:cubicBezTo>
                <a:cubicBezTo>
                  <a:pt x="137157" y="159751"/>
                  <a:pt x="136927" y="159636"/>
                  <a:pt x="136581" y="159521"/>
                </a:cubicBezTo>
                <a:cubicBezTo>
                  <a:pt x="136235" y="159405"/>
                  <a:pt x="136005" y="159290"/>
                  <a:pt x="135659" y="159175"/>
                </a:cubicBezTo>
                <a:cubicBezTo>
                  <a:pt x="135313" y="159060"/>
                  <a:pt x="135083" y="158944"/>
                  <a:pt x="134737" y="158829"/>
                </a:cubicBezTo>
                <a:cubicBezTo>
                  <a:pt x="134391" y="158714"/>
                  <a:pt x="134161" y="158599"/>
                  <a:pt x="133815" y="158483"/>
                </a:cubicBezTo>
                <a:cubicBezTo>
                  <a:pt x="133469" y="158368"/>
                  <a:pt x="133239" y="158253"/>
                  <a:pt x="132893" y="158022"/>
                </a:cubicBezTo>
                <a:cubicBezTo>
                  <a:pt x="132547" y="157907"/>
                  <a:pt x="132317" y="157792"/>
                  <a:pt x="131971" y="157561"/>
                </a:cubicBezTo>
                <a:cubicBezTo>
                  <a:pt x="131625" y="157446"/>
                  <a:pt x="131394" y="157331"/>
                  <a:pt x="131049" y="157100"/>
                </a:cubicBezTo>
                <a:cubicBezTo>
                  <a:pt x="130818" y="156985"/>
                  <a:pt x="130472" y="156870"/>
                  <a:pt x="130242" y="156639"/>
                </a:cubicBezTo>
                <a:cubicBezTo>
                  <a:pt x="129896" y="156524"/>
                  <a:pt x="129666" y="156293"/>
                  <a:pt x="129320" y="156178"/>
                </a:cubicBezTo>
                <a:cubicBezTo>
                  <a:pt x="129089" y="156063"/>
                  <a:pt x="128743" y="155832"/>
                  <a:pt x="128513" y="155717"/>
                </a:cubicBezTo>
                <a:cubicBezTo>
                  <a:pt x="128167" y="155602"/>
                  <a:pt x="127937" y="155371"/>
                  <a:pt x="127591" y="155256"/>
                </a:cubicBezTo>
                <a:cubicBezTo>
                  <a:pt x="127360" y="155141"/>
                  <a:pt x="127015" y="154910"/>
                  <a:pt x="126784" y="154795"/>
                </a:cubicBezTo>
                <a:cubicBezTo>
                  <a:pt x="126438" y="154680"/>
                  <a:pt x="126208" y="154449"/>
                  <a:pt x="125862" y="154334"/>
                </a:cubicBezTo>
                <a:cubicBezTo>
                  <a:pt x="125631" y="154219"/>
                  <a:pt x="125286" y="153988"/>
                  <a:pt x="125055" y="153873"/>
                </a:cubicBezTo>
                <a:cubicBezTo>
                  <a:pt x="124709" y="153642"/>
                  <a:pt x="124479" y="153527"/>
                  <a:pt x="124133" y="153296"/>
                </a:cubicBezTo>
                <a:cubicBezTo>
                  <a:pt x="123903" y="153181"/>
                  <a:pt x="123672" y="152951"/>
                  <a:pt x="123326" y="152836"/>
                </a:cubicBezTo>
                <a:cubicBezTo>
                  <a:pt x="122980" y="152605"/>
                  <a:pt x="122750" y="152490"/>
                  <a:pt x="122404" y="152259"/>
                </a:cubicBezTo>
                <a:cubicBezTo>
                  <a:pt x="122174" y="152144"/>
                  <a:pt x="121943" y="151913"/>
                  <a:pt x="121713" y="151798"/>
                </a:cubicBezTo>
                <a:cubicBezTo>
                  <a:pt x="121367" y="151568"/>
                  <a:pt x="121137" y="151452"/>
                  <a:pt x="120791" y="151222"/>
                </a:cubicBezTo>
                <a:cubicBezTo>
                  <a:pt x="120560" y="151107"/>
                  <a:pt x="120330" y="150876"/>
                  <a:pt x="120099" y="150761"/>
                </a:cubicBezTo>
                <a:cubicBezTo>
                  <a:pt x="119753" y="150530"/>
                  <a:pt x="119523" y="150300"/>
                  <a:pt x="119177" y="150069"/>
                </a:cubicBezTo>
                <a:cubicBezTo>
                  <a:pt x="118946" y="149954"/>
                  <a:pt x="118716" y="149724"/>
                  <a:pt x="118601" y="149608"/>
                </a:cubicBezTo>
                <a:cubicBezTo>
                  <a:pt x="118255" y="149378"/>
                  <a:pt x="117909" y="149147"/>
                  <a:pt x="117679" y="148917"/>
                </a:cubicBezTo>
                <a:cubicBezTo>
                  <a:pt x="117448" y="148801"/>
                  <a:pt x="117333" y="148686"/>
                  <a:pt x="117218" y="148571"/>
                </a:cubicBezTo>
                <a:cubicBezTo>
                  <a:pt x="116872" y="148340"/>
                  <a:pt x="116526" y="147995"/>
                  <a:pt x="116180" y="147764"/>
                </a:cubicBezTo>
                <a:cubicBezTo>
                  <a:pt x="116180" y="147764"/>
                  <a:pt x="115950" y="147533"/>
                  <a:pt x="115835" y="147533"/>
                </a:cubicBezTo>
                <a:cubicBezTo>
                  <a:pt x="113991" y="146035"/>
                  <a:pt x="112146" y="144421"/>
                  <a:pt x="110417" y="142808"/>
                </a:cubicBezTo>
                <a:cubicBezTo>
                  <a:pt x="110417" y="142808"/>
                  <a:pt x="110417" y="142808"/>
                  <a:pt x="110417" y="142808"/>
                </a:cubicBezTo>
                <a:cubicBezTo>
                  <a:pt x="110072" y="142462"/>
                  <a:pt x="109726" y="142116"/>
                  <a:pt x="109265" y="141770"/>
                </a:cubicBezTo>
                <a:cubicBezTo>
                  <a:pt x="109265" y="141770"/>
                  <a:pt x="109034" y="141540"/>
                  <a:pt x="109034" y="141540"/>
                </a:cubicBezTo>
                <a:cubicBezTo>
                  <a:pt x="108689" y="141194"/>
                  <a:pt x="108343" y="140848"/>
                  <a:pt x="107997" y="140503"/>
                </a:cubicBezTo>
                <a:cubicBezTo>
                  <a:pt x="107882" y="140387"/>
                  <a:pt x="107766" y="140272"/>
                  <a:pt x="107651" y="140157"/>
                </a:cubicBezTo>
                <a:cubicBezTo>
                  <a:pt x="107306" y="139811"/>
                  <a:pt x="107075" y="139465"/>
                  <a:pt x="106729" y="139119"/>
                </a:cubicBezTo>
                <a:cubicBezTo>
                  <a:pt x="106614" y="139004"/>
                  <a:pt x="106499" y="138889"/>
                  <a:pt x="106383" y="138658"/>
                </a:cubicBezTo>
                <a:cubicBezTo>
                  <a:pt x="106038" y="138313"/>
                  <a:pt x="105807" y="137967"/>
                  <a:pt x="105461" y="137621"/>
                </a:cubicBezTo>
                <a:cubicBezTo>
                  <a:pt x="105346" y="137506"/>
                  <a:pt x="105231" y="137275"/>
                  <a:pt x="105115" y="137160"/>
                </a:cubicBezTo>
                <a:cubicBezTo>
                  <a:pt x="104770" y="136814"/>
                  <a:pt x="104539" y="136469"/>
                  <a:pt x="104309" y="136123"/>
                </a:cubicBezTo>
                <a:cubicBezTo>
                  <a:pt x="104194" y="136007"/>
                  <a:pt x="104078" y="135777"/>
                  <a:pt x="103848" y="135662"/>
                </a:cubicBezTo>
                <a:cubicBezTo>
                  <a:pt x="103617" y="135316"/>
                  <a:pt x="103271" y="134970"/>
                  <a:pt x="103041" y="134624"/>
                </a:cubicBezTo>
                <a:cubicBezTo>
                  <a:pt x="102926" y="134509"/>
                  <a:pt x="102810" y="134278"/>
                  <a:pt x="102695" y="134163"/>
                </a:cubicBezTo>
                <a:cubicBezTo>
                  <a:pt x="102465" y="133818"/>
                  <a:pt x="102119" y="133472"/>
                  <a:pt x="101888" y="133126"/>
                </a:cubicBezTo>
                <a:cubicBezTo>
                  <a:pt x="101773" y="133011"/>
                  <a:pt x="101658" y="132780"/>
                  <a:pt x="101543" y="132665"/>
                </a:cubicBezTo>
                <a:cubicBezTo>
                  <a:pt x="101312" y="132319"/>
                  <a:pt x="101081" y="131973"/>
                  <a:pt x="100736" y="131627"/>
                </a:cubicBezTo>
                <a:cubicBezTo>
                  <a:pt x="100620" y="131397"/>
                  <a:pt x="100505" y="131282"/>
                  <a:pt x="100390" y="131051"/>
                </a:cubicBezTo>
                <a:cubicBezTo>
                  <a:pt x="100160" y="130706"/>
                  <a:pt x="99929" y="130360"/>
                  <a:pt x="99698" y="130014"/>
                </a:cubicBezTo>
                <a:cubicBezTo>
                  <a:pt x="99583" y="129783"/>
                  <a:pt x="99468" y="129668"/>
                  <a:pt x="99353" y="129438"/>
                </a:cubicBezTo>
                <a:cubicBezTo>
                  <a:pt x="99122" y="129092"/>
                  <a:pt x="98892" y="128746"/>
                  <a:pt x="98661" y="128400"/>
                </a:cubicBezTo>
                <a:cubicBezTo>
                  <a:pt x="98546" y="128170"/>
                  <a:pt x="98431" y="128055"/>
                  <a:pt x="98315" y="127824"/>
                </a:cubicBezTo>
                <a:cubicBezTo>
                  <a:pt x="98085" y="127478"/>
                  <a:pt x="97854" y="127132"/>
                  <a:pt x="97624" y="126671"/>
                </a:cubicBezTo>
                <a:cubicBezTo>
                  <a:pt x="97624" y="126441"/>
                  <a:pt x="97393" y="126326"/>
                  <a:pt x="97278" y="126095"/>
                </a:cubicBezTo>
                <a:cubicBezTo>
                  <a:pt x="97047" y="125749"/>
                  <a:pt x="96817" y="125403"/>
                  <a:pt x="96586" y="124943"/>
                </a:cubicBezTo>
                <a:cubicBezTo>
                  <a:pt x="96586" y="124712"/>
                  <a:pt x="96356" y="124597"/>
                  <a:pt x="96241" y="124366"/>
                </a:cubicBezTo>
                <a:cubicBezTo>
                  <a:pt x="96010" y="124020"/>
                  <a:pt x="95780" y="123559"/>
                  <a:pt x="95549" y="123214"/>
                </a:cubicBezTo>
                <a:cubicBezTo>
                  <a:pt x="95549" y="122983"/>
                  <a:pt x="95318" y="122868"/>
                  <a:pt x="95203" y="122637"/>
                </a:cubicBezTo>
                <a:cubicBezTo>
                  <a:pt x="94973" y="122292"/>
                  <a:pt x="94742" y="121830"/>
                  <a:pt x="94512" y="121485"/>
                </a:cubicBezTo>
                <a:cubicBezTo>
                  <a:pt x="94512" y="121254"/>
                  <a:pt x="94281" y="121139"/>
                  <a:pt x="94166" y="120908"/>
                </a:cubicBezTo>
                <a:cubicBezTo>
                  <a:pt x="93935" y="120563"/>
                  <a:pt x="93705" y="120101"/>
                  <a:pt x="93590" y="119756"/>
                </a:cubicBezTo>
                <a:cubicBezTo>
                  <a:pt x="93590" y="119525"/>
                  <a:pt x="93359" y="119410"/>
                  <a:pt x="93359" y="119180"/>
                </a:cubicBezTo>
                <a:cubicBezTo>
                  <a:pt x="93129" y="118718"/>
                  <a:pt x="93013" y="118372"/>
                  <a:pt x="92783" y="117912"/>
                </a:cubicBezTo>
                <a:cubicBezTo>
                  <a:pt x="92783" y="117681"/>
                  <a:pt x="92668" y="117566"/>
                  <a:pt x="92552" y="117335"/>
                </a:cubicBezTo>
                <a:cubicBezTo>
                  <a:pt x="92322" y="116874"/>
                  <a:pt x="92207" y="116528"/>
                  <a:pt x="91976" y="116067"/>
                </a:cubicBezTo>
                <a:cubicBezTo>
                  <a:pt x="91976" y="115952"/>
                  <a:pt x="91861" y="115722"/>
                  <a:pt x="91746" y="115606"/>
                </a:cubicBezTo>
                <a:cubicBezTo>
                  <a:pt x="91515" y="115145"/>
                  <a:pt x="91400" y="114800"/>
                  <a:pt x="91169" y="114338"/>
                </a:cubicBezTo>
                <a:cubicBezTo>
                  <a:pt x="91169" y="114223"/>
                  <a:pt x="91054" y="113993"/>
                  <a:pt x="90939" y="113877"/>
                </a:cubicBezTo>
                <a:cubicBezTo>
                  <a:pt x="90708" y="113417"/>
                  <a:pt x="90593" y="112955"/>
                  <a:pt x="90363" y="112494"/>
                </a:cubicBezTo>
                <a:cubicBezTo>
                  <a:pt x="90363" y="112379"/>
                  <a:pt x="90247" y="112149"/>
                  <a:pt x="90132" y="112033"/>
                </a:cubicBezTo>
                <a:cubicBezTo>
                  <a:pt x="89901" y="111572"/>
                  <a:pt x="89786" y="111111"/>
                  <a:pt x="89671" y="110650"/>
                </a:cubicBezTo>
                <a:cubicBezTo>
                  <a:pt x="89671" y="110535"/>
                  <a:pt x="89671" y="110304"/>
                  <a:pt x="89556" y="110189"/>
                </a:cubicBezTo>
                <a:cubicBezTo>
                  <a:pt x="89440" y="109728"/>
                  <a:pt x="89210" y="109267"/>
                  <a:pt x="89095" y="108691"/>
                </a:cubicBezTo>
                <a:cubicBezTo>
                  <a:pt x="89095" y="108575"/>
                  <a:pt x="89095" y="108460"/>
                  <a:pt x="88979" y="108345"/>
                </a:cubicBezTo>
                <a:cubicBezTo>
                  <a:pt x="88864" y="107884"/>
                  <a:pt x="88634" y="107308"/>
                  <a:pt x="88518" y="106846"/>
                </a:cubicBezTo>
                <a:cubicBezTo>
                  <a:pt x="88518" y="106846"/>
                  <a:pt x="88518" y="106616"/>
                  <a:pt x="88518" y="106501"/>
                </a:cubicBezTo>
                <a:cubicBezTo>
                  <a:pt x="88403" y="105925"/>
                  <a:pt x="88173" y="105463"/>
                  <a:pt x="88057" y="104887"/>
                </a:cubicBezTo>
                <a:cubicBezTo>
                  <a:pt x="88057" y="104887"/>
                  <a:pt x="88057" y="104772"/>
                  <a:pt x="88057" y="104657"/>
                </a:cubicBezTo>
                <a:cubicBezTo>
                  <a:pt x="87942" y="104080"/>
                  <a:pt x="87712" y="103504"/>
                  <a:pt x="87596" y="102928"/>
                </a:cubicBezTo>
                <a:cubicBezTo>
                  <a:pt x="87596" y="102928"/>
                  <a:pt x="87596" y="102928"/>
                  <a:pt x="87596" y="102928"/>
                </a:cubicBezTo>
                <a:cubicBezTo>
                  <a:pt x="86329" y="97856"/>
                  <a:pt x="85522" y="92554"/>
                  <a:pt x="85176" y="87137"/>
                </a:cubicBezTo>
                <a:lnTo>
                  <a:pt x="85176" y="87137"/>
                </a:lnTo>
                <a:cubicBezTo>
                  <a:pt x="85176" y="85639"/>
                  <a:pt x="85061" y="84140"/>
                  <a:pt x="85061" y="82642"/>
                </a:cubicBezTo>
                <a:cubicBezTo>
                  <a:pt x="85061" y="37575"/>
                  <a:pt x="121137" y="1038"/>
                  <a:pt x="165857" y="0"/>
                </a:cubicBezTo>
                <a:cubicBezTo>
                  <a:pt x="164935" y="0"/>
                  <a:pt x="164013" y="0"/>
                  <a:pt x="163090" y="0"/>
                </a:cubicBezTo>
                <a:cubicBezTo>
                  <a:pt x="114912" y="0"/>
                  <a:pt x="75955" y="39073"/>
                  <a:pt x="75955" y="87137"/>
                </a:cubicBezTo>
                <a:lnTo>
                  <a:pt x="0" y="87137"/>
                </a:lnTo>
                <a:cubicBezTo>
                  <a:pt x="0" y="156293"/>
                  <a:pt x="56016" y="212310"/>
                  <a:pt x="125171" y="212310"/>
                </a:cubicBezTo>
                <a:cubicBezTo>
                  <a:pt x="194325" y="212310"/>
                  <a:pt x="250341" y="156293"/>
                  <a:pt x="250341" y="87137"/>
                </a:cubicBezTo>
                <a:cubicBezTo>
                  <a:pt x="250341" y="17981"/>
                  <a:pt x="250341" y="85639"/>
                  <a:pt x="250341" y="84832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11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" name="Freeform 4"/>
          <p:cNvSpPr/>
          <p:nvPr/>
        </p:nvSpPr>
        <p:spPr>
          <a:xfrm>
            <a:off x="3544833" y="2369470"/>
            <a:ext cx="2551157" cy="2163592"/>
          </a:xfrm>
          <a:custGeom>
            <a:avLst/>
            <a:gdLst>
              <a:gd name="connsiteX0" fmla="*/ 249649 w 250340"/>
              <a:gd name="connsiteY0" fmla="*/ 126671 h 212309"/>
              <a:gd name="connsiteX1" fmla="*/ 249649 w 250340"/>
              <a:gd name="connsiteY1" fmla="*/ 124136 h 212309"/>
              <a:gd name="connsiteX2" fmla="*/ 249534 w 250340"/>
              <a:gd name="connsiteY2" fmla="*/ 122292 h 212309"/>
              <a:gd name="connsiteX3" fmla="*/ 249534 w 250340"/>
              <a:gd name="connsiteY3" fmla="*/ 122292 h 212309"/>
              <a:gd name="connsiteX4" fmla="*/ 245615 w 250340"/>
              <a:gd name="connsiteY4" fmla="*/ 102928 h 212309"/>
              <a:gd name="connsiteX5" fmla="*/ 245615 w 250340"/>
              <a:gd name="connsiteY5" fmla="*/ 102928 h 212309"/>
              <a:gd name="connsiteX6" fmla="*/ 245039 w 250340"/>
              <a:gd name="connsiteY6" fmla="*/ 101314 h 212309"/>
              <a:gd name="connsiteX7" fmla="*/ 245039 w 250340"/>
              <a:gd name="connsiteY7" fmla="*/ 101083 h 212309"/>
              <a:gd name="connsiteX8" fmla="*/ 244463 w 250340"/>
              <a:gd name="connsiteY8" fmla="*/ 99585 h 212309"/>
              <a:gd name="connsiteX9" fmla="*/ 244347 w 250340"/>
              <a:gd name="connsiteY9" fmla="*/ 99239 h 212309"/>
              <a:gd name="connsiteX10" fmla="*/ 243771 w 250340"/>
              <a:gd name="connsiteY10" fmla="*/ 97856 h 212309"/>
              <a:gd name="connsiteX11" fmla="*/ 243656 w 250340"/>
              <a:gd name="connsiteY11" fmla="*/ 97511 h 212309"/>
              <a:gd name="connsiteX12" fmla="*/ 243079 w 250340"/>
              <a:gd name="connsiteY12" fmla="*/ 96127 h 212309"/>
              <a:gd name="connsiteX13" fmla="*/ 242849 w 250340"/>
              <a:gd name="connsiteY13" fmla="*/ 95666 h 212309"/>
              <a:gd name="connsiteX14" fmla="*/ 242273 w 250340"/>
              <a:gd name="connsiteY14" fmla="*/ 94399 h 212309"/>
              <a:gd name="connsiteX15" fmla="*/ 242042 w 250340"/>
              <a:gd name="connsiteY15" fmla="*/ 93937 h 212309"/>
              <a:gd name="connsiteX16" fmla="*/ 241466 w 250340"/>
              <a:gd name="connsiteY16" fmla="*/ 92670 h 212309"/>
              <a:gd name="connsiteX17" fmla="*/ 241236 w 250340"/>
              <a:gd name="connsiteY17" fmla="*/ 92208 h 212309"/>
              <a:gd name="connsiteX18" fmla="*/ 240659 w 250340"/>
              <a:gd name="connsiteY18" fmla="*/ 91056 h 212309"/>
              <a:gd name="connsiteX19" fmla="*/ 240428 w 250340"/>
              <a:gd name="connsiteY19" fmla="*/ 90479 h 212309"/>
              <a:gd name="connsiteX20" fmla="*/ 239852 w 250340"/>
              <a:gd name="connsiteY20" fmla="*/ 89327 h 212309"/>
              <a:gd name="connsiteX21" fmla="*/ 239507 w 250340"/>
              <a:gd name="connsiteY21" fmla="*/ 88751 h 212309"/>
              <a:gd name="connsiteX22" fmla="*/ 238815 w 250340"/>
              <a:gd name="connsiteY22" fmla="*/ 87598 h 212309"/>
              <a:gd name="connsiteX23" fmla="*/ 238469 w 250340"/>
              <a:gd name="connsiteY23" fmla="*/ 87022 h 212309"/>
              <a:gd name="connsiteX24" fmla="*/ 237778 w 250340"/>
              <a:gd name="connsiteY24" fmla="*/ 85984 h 212309"/>
              <a:gd name="connsiteX25" fmla="*/ 237432 w 250340"/>
              <a:gd name="connsiteY25" fmla="*/ 85408 h 212309"/>
              <a:gd name="connsiteX26" fmla="*/ 236740 w 250340"/>
              <a:gd name="connsiteY26" fmla="*/ 84371 h 212309"/>
              <a:gd name="connsiteX27" fmla="*/ 236394 w 250340"/>
              <a:gd name="connsiteY27" fmla="*/ 83794 h 212309"/>
              <a:gd name="connsiteX28" fmla="*/ 235703 w 250340"/>
              <a:gd name="connsiteY28" fmla="*/ 82757 h 212309"/>
              <a:gd name="connsiteX29" fmla="*/ 235242 w 250340"/>
              <a:gd name="connsiteY29" fmla="*/ 82181 h 212309"/>
              <a:gd name="connsiteX30" fmla="*/ 234550 w 250340"/>
              <a:gd name="connsiteY30" fmla="*/ 81259 h 212309"/>
              <a:gd name="connsiteX31" fmla="*/ 234089 w 250340"/>
              <a:gd name="connsiteY31" fmla="*/ 80682 h 212309"/>
              <a:gd name="connsiteX32" fmla="*/ 233398 w 250340"/>
              <a:gd name="connsiteY32" fmla="*/ 79760 h 212309"/>
              <a:gd name="connsiteX33" fmla="*/ 232937 w 250340"/>
              <a:gd name="connsiteY33" fmla="*/ 79184 h 212309"/>
              <a:gd name="connsiteX34" fmla="*/ 232245 w 250340"/>
              <a:gd name="connsiteY34" fmla="*/ 78262 h 212309"/>
              <a:gd name="connsiteX35" fmla="*/ 231784 w 250340"/>
              <a:gd name="connsiteY35" fmla="*/ 77686 h 212309"/>
              <a:gd name="connsiteX36" fmla="*/ 231093 w 250340"/>
              <a:gd name="connsiteY36" fmla="*/ 76764 h 212309"/>
              <a:gd name="connsiteX37" fmla="*/ 230632 w 250340"/>
              <a:gd name="connsiteY37" fmla="*/ 76187 h 212309"/>
              <a:gd name="connsiteX38" fmla="*/ 229940 w 250340"/>
              <a:gd name="connsiteY38" fmla="*/ 75381 h 212309"/>
              <a:gd name="connsiteX39" fmla="*/ 229364 w 250340"/>
              <a:gd name="connsiteY39" fmla="*/ 74804 h 212309"/>
              <a:gd name="connsiteX40" fmla="*/ 228672 w 250340"/>
              <a:gd name="connsiteY40" fmla="*/ 73997 h 212309"/>
              <a:gd name="connsiteX41" fmla="*/ 228096 w 250340"/>
              <a:gd name="connsiteY41" fmla="*/ 73421 h 212309"/>
              <a:gd name="connsiteX42" fmla="*/ 227289 w 250340"/>
              <a:gd name="connsiteY42" fmla="*/ 72614 h 212309"/>
              <a:gd name="connsiteX43" fmla="*/ 226713 w 250340"/>
              <a:gd name="connsiteY43" fmla="*/ 72038 h 212309"/>
              <a:gd name="connsiteX44" fmla="*/ 225906 w 250340"/>
              <a:gd name="connsiteY44" fmla="*/ 71231 h 212309"/>
              <a:gd name="connsiteX45" fmla="*/ 225330 w 250340"/>
              <a:gd name="connsiteY45" fmla="*/ 70655 h 212309"/>
              <a:gd name="connsiteX46" fmla="*/ 224523 w 250340"/>
              <a:gd name="connsiteY46" fmla="*/ 69848 h 212309"/>
              <a:gd name="connsiteX47" fmla="*/ 223947 w 250340"/>
              <a:gd name="connsiteY47" fmla="*/ 69272 h 212309"/>
              <a:gd name="connsiteX48" fmla="*/ 223140 w 250340"/>
              <a:gd name="connsiteY48" fmla="*/ 68580 h 212309"/>
              <a:gd name="connsiteX49" fmla="*/ 222563 w 250340"/>
              <a:gd name="connsiteY49" fmla="*/ 68004 h 212309"/>
              <a:gd name="connsiteX50" fmla="*/ 221757 w 250340"/>
              <a:gd name="connsiteY50" fmla="*/ 67312 h 212309"/>
              <a:gd name="connsiteX51" fmla="*/ 221065 w 250340"/>
              <a:gd name="connsiteY51" fmla="*/ 66736 h 212309"/>
              <a:gd name="connsiteX52" fmla="*/ 220258 w 250340"/>
              <a:gd name="connsiteY52" fmla="*/ 66044 h 212309"/>
              <a:gd name="connsiteX53" fmla="*/ 219567 w 250340"/>
              <a:gd name="connsiteY53" fmla="*/ 65468 h 212309"/>
              <a:gd name="connsiteX54" fmla="*/ 218760 w 250340"/>
              <a:gd name="connsiteY54" fmla="*/ 64776 h 212309"/>
              <a:gd name="connsiteX55" fmla="*/ 218069 w 250340"/>
              <a:gd name="connsiteY55" fmla="*/ 64200 h 212309"/>
              <a:gd name="connsiteX56" fmla="*/ 217262 w 250340"/>
              <a:gd name="connsiteY56" fmla="*/ 63509 h 212309"/>
              <a:gd name="connsiteX57" fmla="*/ 216570 w 250340"/>
              <a:gd name="connsiteY57" fmla="*/ 62932 h 212309"/>
              <a:gd name="connsiteX58" fmla="*/ 215763 w 250340"/>
              <a:gd name="connsiteY58" fmla="*/ 62356 h 212309"/>
              <a:gd name="connsiteX59" fmla="*/ 215072 w 250340"/>
              <a:gd name="connsiteY59" fmla="*/ 61780 h 212309"/>
              <a:gd name="connsiteX60" fmla="*/ 214265 w 250340"/>
              <a:gd name="connsiteY60" fmla="*/ 61203 h 212309"/>
              <a:gd name="connsiteX61" fmla="*/ 213458 w 250340"/>
              <a:gd name="connsiteY61" fmla="*/ 60742 h 212309"/>
              <a:gd name="connsiteX62" fmla="*/ 212651 w 250340"/>
              <a:gd name="connsiteY62" fmla="*/ 60166 h 212309"/>
              <a:gd name="connsiteX63" fmla="*/ 211845 w 250340"/>
              <a:gd name="connsiteY63" fmla="*/ 59705 h 212309"/>
              <a:gd name="connsiteX64" fmla="*/ 210923 w 250340"/>
              <a:gd name="connsiteY64" fmla="*/ 59129 h 212309"/>
              <a:gd name="connsiteX65" fmla="*/ 210116 w 250340"/>
              <a:gd name="connsiteY65" fmla="*/ 58668 h 212309"/>
              <a:gd name="connsiteX66" fmla="*/ 209194 w 250340"/>
              <a:gd name="connsiteY66" fmla="*/ 58091 h 212309"/>
              <a:gd name="connsiteX67" fmla="*/ 208387 w 250340"/>
              <a:gd name="connsiteY67" fmla="*/ 57630 h 212309"/>
              <a:gd name="connsiteX68" fmla="*/ 207465 w 250340"/>
              <a:gd name="connsiteY68" fmla="*/ 57169 h 212309"/>
              <a:gd name="connsiteX69" fmla="*/ 206658 w 250340"/>
              <a:gd name="connsiteY69" fmla="*/ 56708 h 212309"/>
              <a:gd name="connsiteX70" fmla="*/ 205736 w 250340"/>
              <a:gd name="connsiteY70" fmla="*/ 56247 h 212309"/>
              <a:gd name="connsiteX71" fmla="*/ 204929 w 250340"/>
              <a:gd name="connsiteY71" fmla="*/ 55786 h 212309"/>
              <a:gd name="connsiteX72" fmla="*/ 204007 w 250340"/>
              <a:gd name="connsiteY72" fmla="*/ 55325 h 212309"/>
              <a:gd name="connsiteX73" fmla="*/ 203200 w 250340"/>
              <a:gd name="connsiteY73" fmla="*/ 54864 h 212309"/>
              <a:gd name="connsiteX74" fmla="*/ 202278 w 250340"/>
              <a:gd name="connsiteY74" fmla="*/ 54403 h 212309"/>
              <a:gd name="connsiteX75" fmla="*/ 201356 w 250340"/>
              <a:gd name="connsiteY75" fmla="*/ 54057 h 212309"/>
              <a:gd name="connsiteX76" fmla="*/ 200434 w 250340"/>
              <a:gd name="connsiteY76" fmla="*/ 53596 h 212309"/>
              <a:gd name="connsiteX77" fmla="*/ 199512 w 250340"/>
              <a:gd name="connsiteY77" fmla="*/ 53250 h 212309"/>
              <a:gd name="connsiteX78" fmla="*/ 198590 w 250340"/>
              <a:gd name="connsiteY78" fmla="*/ 52905 h 212309"/>
              <a:gd name="connsiteX79" fmla="*/ 197668 w 250340"/>
              <a:gd name="connsiteY79" fmla="*/ 52559 h 212309"/>
              <a:gd name="connsiteX80" fmla="*/ 196746 w 250340"/>
              <a:gd name="connsiteY80" fmla="*/ 52213 h 212309"/>
              <a:gd name="connsiteX81" fmla="*/ 195824 w 250340"/>
              <a:gd name="connsiteY81" fmla="*/ 51867 h 212309"/>
              <a:gd name="connsiteX82" fmla="*/ 194901 w 250340"/>
              <a:gd name="connsiteY82" fmla="*/ 51521 h 212309"/>
              <a:gd name="connsiteX83" fmla="*/ 193980 w 250340"/>
              <a:gd name="connsiteY83" fmla="*/ 51176 h 212309"/>
              <a:gd name="connsiteX84" fmla="*/ 193058 w 250340"/>
              <a:gd name="connsiteY84" fmla="*/ 50830 h 212309"/>
              <a:gd name="connsiteX85" fmla="*/ 192135 w 250340"/>
              <a:gd name="connsiteY85" fmla="*/ 50484 h 212309"/>
              <a:gd name="connsiteX86" fmla="*/ 191213 w 250340"/>
              <a:gd name="connsiteY86" fmla="*/ 50138 h 212309"/>
              <a:gd name="connsiteX87" fmla="*/ 190291 w 250340"/>
              <a:gd name="connsiteY87" fmla="*/ 49908 h 212309"/>
              <a:gd name="connsiteX88" fmla="*/ 189369 w 250340"/>
              <a:gd name="connsiteY88" fmla="*/ 49677 h 212309"/>
              <a:gd name="connsiteX89" fmla="*/ 188332 w 250340"/>
              <a:gd name="connsiteY89" fmla="*/ 49447 h 212309"/>
              <a:gd name="connsiteX90" fmla="*/ 187410 w 250340"/>
              <a:gd name="connsiteY90" fmla="*/ 49216 h 212309"/>
              <a:gd name="connsiteX91" fmla="*/ 186373 w 250340"/>
              <a:gd name="connsiteY91" fmla="*/ 48986 h 212309"/>
              <a:gd name="connsiteX92" fmla="*/ 185450 w 250340"/>
              <a:gd name="connsiteY92" fmla="*/ 48755 h 212309"/>
              <a:gd name="connsiteX93" fmla="*/ 184413 w 250340"/>
              <a:gd name="connsiteY93" fmla="*/ 48525 h 212309"/>
              <a:gd name="connsiteX94" fmla="*/ 183491 w 250340"/>
              <a:gd name="connsiteY94" fmla="*/ 48294 h 212309"/>
              <a:gd name="connsiteX95" fmla="*/ 182454 w 250340"/>
              <a:gd name="connsiteY95" fmla="*/ 48064 h 212309"/>
              <a:gd name="connsiteX96" fmla="*/ 181532 w 250340"/>
              <a:gd name="connsiteY96" fmla="*/ 47948 h 212309"/>
              <a:gd name="connsiteX97" fmla="*/ 180494 w 250340"/>
              <a:gd name="connsiteY97" fmla="*/ 47718 h 212309"/>
              <a:gd name="connsiteX98" fmla="*/ 179572 w 250340"/>
              <a:gd name="connsiteY98" fmla="*/ 47603 h 212309"/>
              <a:gd name="connsiteX99" fmla="*/ 178535 w 250340"/>
              <a:gd name="connsiteY99" fmla="*/ 47487 h 212309"/>
              <a:gd name="connsiteX100" fmla="*/ 177613 w 250340"/>
              <a:gd name="connsiteY100" fmla="*/ 47372 h 212309"/>
              <a:gd name="connsiteX101" fmla="*/ 176460 w 250340"/>
              <a:gd name="connsiteY101" fmla="*/ 47257 h 212309"/>
              <a:gd name="connsiteX102" fmla="*/ 175538 w 250340"/>
              <a:gd name="connsiteY102" fmla="*/ 47257 h 212309"/>
              <a:gd name="connsiteX103" fmla="*/ 174386 w 250340"/>
              <a:gd name="connsiteY103" fmla="*/ 47257 h 212309"/>
              <a:gd name="connsiteX104" fmla="*/ 173464 w 250340"/>
              <a:gd name="connsiteY104" fmla="*/ 47257 h 212309"/>
              <a:gd name="connsiteX105" fmla="*/ 172196 w 250340"/>
              <a:gd name="connsiteY105" fmla="*/ 47257 h 212309"/>
              <a:gd name="connsiteX106" fmla="*/ 171389 w 250340"/>
              <a:gd name="connsiteY106" fmla="*/ 47257 h 212309"/>
              <a:gd name="connsiteX107" fmla="*/ 170006 w 250340"/>
              <a:gd name="connsiteY107" fmla="*/ 47257 h 212309"/>
              <a:gd name="connsiteX108" fmla="*/ 169314 w 250340"/>
              <a:gd name="connsiteY108" fmla="*/ 47257 h 212309"/>
              <a:gd name="connsiteX109" fmla="*/ 167240 w 250340"/>
              <a:gd name="connsiteY109" fmla="*/ 47257 h 212309"/>
              <a:gd name="connsiteX110" fmla="*/ 165165 w 250340"/>
              <a:gd name="connsiteY110" fmla="*/ 47257 h 212309"/>
              <a:gd name="connsiteX111" fmla="*/ 164473 w 250340"/>
              <a:gd name="connsiteY111" fmla="*/ 47257 h 212309"/>
              <a:gd name="connsiteX112" fmla="*/ 163090 w 250340"/>
              <a:gd name="connsiteY112" fmla="*/ 47257 h 212309"/>
              <a:gd name="connsiteX113" fmla="*/ 162284 w 250340"/>
              <a:gd name="connsiteY113" fmla="*/ 47257 h 212309"/>
              <a:gd name="connsiteX114" fmla="*/ 161016 w 250340"/>
              <a:gd name="connsiteY114" fmla="*/ 47257 h 212309"/>
              <a:gd name="connsiteX115" fmla="*/ 160094 w 250340"/>
              <a:gd name="connsiteY115" fmla="*/ 47257 h 212309"/>
              <a:gd name="connsiteX116" fmla="*/ 158941 w 250340"/>
              <a:gd name="connsiteY116" fmla="*/ 47257 h 212309"/>
              <a:gd name="connsiteX117" fmla="*/ 158019 w 250340"/>
              <a:gd name="connsiteY117" fmla="*/ 47257 h 212309"/>
              <a:gd name="connsiteX118" fmla="*/ 156866 w 250340"/>
              <a:gd name="connsiteY118" fmla="*/ 47372 h 212309"/>
              <a:gd name="connsiteX119" fmla="*/ 155944 w 250340"/>
              <a:gd name="connsiteY119" fmla="*/ 47487 h 212309"/>
              <a:gd name="connsiteX120" fmla="*/ 154792 w 250340"/>
              <a:gd name="connsiteY120" fmla="*/ 47603 h 212309"/>
              <a:gd name="connsiteX121" fmla="*/ 153870 w 250340"/>
              <a:gd name="connsiteY121" fmla="*/ 47718 h 212309"/>
              <a:gd name="connsiteX122" fmla="*/ 152832 w 250340"/>
              <a:gd name="connsiteY122" fmla="*/ 47948 h 212309"/>
              <a:gd name="connsiteX123" fmla="*/ 151910 w 250340"/>
              <a:gd name="connsiteY123" fmla="*/ 48179 h 212309"/>
              <a:gd name="connsiteX124" fmla="*/ 150873 w 250340"/>
              <a:gd name="connsiteY124" fmla="*/ 48409 h 212309"/>
              <a:gd name="connsiteX125" fmla="*/ 149951 w 250340"/>
              <a:gd name="connsiteY125" fmla="*/ 48640 h 212309"/>
              <a:gd name="connsiteX126" fmla="*/ 148914 w 250340"/>
              <a:gd name="connsiteY126" fmla="*/ 48871 h 212309"/>
              <a:gd name="connsiteX127" fmla="*/ 147991 w 250340"/>
              <a:gd name="connsiteY127" fmla="*/ 49101 h 212309"/>
              <a:gd name="connsiteX128" fmla="*/ 146954 w 250340"/>
              <a:gd name="connsiteY128" fmla="*/ 49332 h 212309"/>
              <a:gd name="connsiteX129" fmla="*/ 146032 w 250340"/>
              <a:gd name="connsiteY129" fmla="*/ 49562 h 212309"/>
              <a:gd name="connsiteX130" fmla="*/ 144995 w 250340"/>
              <a:gd name="connsiteY130" fmla="*/ 49792 h 212309"/>
              <a:gd name="connsiteX131" fmla="*/ 144073 w 250340"/>
              <a:gd name="connsiteY131" fmla="*/ 50023 h 212309"/>
              <a:gd name="connsiteX132" fmla="*/ 143035 w 250340"/>
              <a:gd name="connsiteY132" fmla="*/ 50369 h 212309"/>
              <a:gd name="connsiteX133" fmla="*/ 142113 w 250340"/>
              <a:gd name="connsiteY133" fmla="*/ 50715 h 212309"/>
              <a:gd name="connsiteX134" fmla="*/ 141191 w 250340"/>
              <a:gd name="connsiteY134" fmla="*/ 51060 h 212309"/>
              <a:gd name="connsiteX135" fmla="*/ 140269 w 250340"/>
              <a:gd name="connsiteY135" fmla="*/ 51406 h 212309"/>
              <a:gd name="connsiteX136" fmla="*/ 139347 w 250340"/>
              <a:gd name="connsiteY136" fmla="*/ 51752 h 212309"/>
              <a:gd name="connsiteX137" fmla="*/ 138425 w 250340"/>
              <a:gd name="connsiteY137" fmla="*/ 52098 h 212309"/>
              <a:gd name="connsiteX138" fmla="*/ 137503 w 250340"/>
              <a:gd name="connsiteY138" fmla="*/ 52444 h 212309"/>
              <a:gd name="connsiteX139" fmla="*/ 136581 w 250340"/>
              <a:gd name="connsiteY139" fmla="*/ 52789 h 212309"/>
              <a:gd name="connsiteX140" fmla="*/ 135659 w 250340"/>
              <a:gd name="connsiteY140" fmla="*/ 53135 h 212309"/>
              <a:gd name="connsiteX141" fmla="*/ 134737 w 250340"/>
              <a:gd name="connsiteY141" fmla="*/ 53481 h 212309"/>
              <a:gd name="connsiteX142" fmla="*/ 133815 w 250340"/>
              <a:gd name="connsiteY142" fmla="*/ 53827 h 212309"/>
              <a:gd name="connsiteX143" fmla="*/ 132893 w 250340"/>
              <a:gd name="connsiteY143" fmla="*/ 54288 h 212309"/>
              <a:gd name="connsiteX144" fmla="*/ 131971 w 250340"/>
              <a:gd name="connsiteY144" fmla="*/ 54749 h 212309"/>
              <a:gd name="connsiteX145" fmla="*/ 131049 w 250340"/>
              <a:gd name="connsiteY145" fmla="*/ 55210 h 212309"/>
              <a:gd name="connsiteX146" fmla="*/ 130242 w 250340"/>
              <a:gd name="connsiteY146" fmla="*/ 55671 h 212309"/>
              <a:gd name="connsiteX147" fmla="*/ 129320 w 250340"/>
              <a:gd name="connsiteY147" fmla="*/ 56132 h 212309"/>
              <a:gd name="connsiteX148" fmla="*/ 128513 w 250340"/>
              <a:gd name="connsiteY148" fmla="*/ 56593 h 212309"/>
              <a:gd name="connsiteX149" fmla="*/ 127591 w 250340"/>
              <a:gd name="connsiteY149" fmla="*/ 57054 h 212309"/>
              <a:gd name="connsiteX150" fmla="*/ 126784 w 250340"/>
              <a:gd name="connsiteY150" fmla="*/ 57515 h 212309"/>
              <a:gd name="connsiteX151" fmla="*/ 125862 w 250340"/>
              <a:gd name="connsiteY151" fmla="*/ 57976 h 212309"/>
              <a:gd name="connsiteX152" fmla="*/ 125055 w 250340"/>
              <a:gd name="connsiteY152" fmla="*/ 58437 h 212309"/>
              <a:gd name="connsiteX153" fmla="*/ 124133 w 250340"/>
              <a:gd name="connsiteY153" fmla="*/ 59013 h 212309"/>
              <a:gd name="connsiteX154" fmla="*/ 123326 w 250340"/>
              <a:gd name="connsiteY154" fmla="*/ 59475 h 212309"/>
              <a:gd name="connsiteX155" fmla="*/ 122404 w 250340"/>
              <a:gd name="connsiteY155" fmla="*/ 60051 h 212309"/>
              <a:gd name="connsiteX156" fmla="*/ 121713 w 250340"/>
              <a:gd name="connsiteY156" fmla="*/ 60512 h 212309"/>
              <a:gd name="connsiteX157" fmla="*/ 120791 w 250340"/>
              <a:gd name="connsiteY157" fmla="*/ 61088 h 212309"/>
              <a:gd name="connsiteX158" fmla="*/ 120099 w 250340"/>
              <a:gd name="connsiteY158" fmla="*/ 61549 h 212309"/>
              <a:gd name="connsiteX159" fmla="*/ 119177 w 250340"/>
              <a:gd name="connsiteY159" fmla="*/ 62241 h 212309"/>
              <a:gd name="connsiteX160" fmla="*/ 118601 w 250340"/>
              <a:gd name="connsiteY160" fmla="*/ 62702 h 212309"/>
              <a:gd name="connsiteX161" fmla="*/ 117678 w 250340"/>
              <a:gd name="connsiteY161" fmla="*/ 63393 h 212309"/>
              <a:gd name="connsiteX162" fmla="*/ 117218 w 250340"/>
              <a:gd name="connsiteY162" fmla="*/ 63739 h 212309"/>
              <a:gd name="connsiteX163" fmla="*/ 116180 w 250340"/>
              <a:gd name="connsiteY163" fmla="*/ 64546 h 212309"/>
              <a:gd name="connsiteX164" fmla="*/ 115835 w 250340"/>
              <a:gd name="connsiteY164" fmla="*/ 64776 h 212309"/>
              <a:gd name="connsiteX165" fmla="*/ 110417 w 250340"/>
              <a:gd name="connsiteY165" fmla="*/ 69502 h 212309"/>
              <a:gd name="connsiteX166" fmla="*/ 110417 w 250340"/>
              <a:gd name="connsiteY166" fmla="*/ 69502 h 212309"/>
              <a:gd name="connsiteX167" fmla="*/ 109265 w 250340"/>
              <a:gd name="connsiteY167" fmla="*/ 70539 h 212309"/>
              <a:gd name="connsiteX168" fmla="*/ 109034 w 250340"/>
              <a:gd name="connsiteY168" fmla="*/ 70770 h 212309"/>
              <a:gd name="connsiteX169" fmla="*/ 107997 w 250340"/>
              <a:gd name="connsiteY169" fmla="*/ 71807 h 212309"/>
              <a:gd name="connsiteX170" fmla="*/ 107651 w 250340"/>
              <a:gd name="connsiteY170" fmla="*/ 72153 h 212309"/>
              <a:gd name="connsiteX171" fmla="*/ 106729 w 250340"/>
              <a:gd name="connsiteY171" fmla="*/ 73190 h 212309"/>
              <a:gd name="connsiteX172" fmla="*/ 106383 w 250340"/>
              <a:gd name="connsiteY172" fmla="*/ 73652 h 212309"/>
              <a:gd name="connsiteX173" fmla="*/ 105461 w 250340"/>
              <a:gd name="connsiteY173" fmla="*/ 74689 h 212309"/>
              <a:gd name="connsiteX174" fmla="*/ 105115 w 250340"/>
              <a:gd name="connsiteY174" fmla="*/ 75150 h 212309"/>
              <a:gd name="connsiteX175" fmla="*/ 104309 w 250340"/>
              <a:gd name="connsiteY175" fmla="*/ 76187 h 212309"/>
              <a:gd name="connsiteX176" fmla="*/ 103847 w 250340"/>
              <a:gd name="connsiteY176" fmla="*/ 76648 h 212309"/>
              <a:gd name="connsiteX177" fmla="*/ 103041 w 250340"/>
              <a:gd name="connsiteY177" fmla="*/ 77686 h 212309"/>
              <a:gd name="connsiteX178" fmla="*/ 102695 w 250340"/>
              <a:gd name="connsiteY178" fmla="*/ 78147 h 212309"/>
              <a:gd name="connsiteX179" fmla="*/ 101888 w 250340"/>
              <a:gd name="connsiteY179" fmla="*/ 79184 h 212309"/>
              <a:gd name="connsiteX180" fmla="*/ 101542 w 250340"/>
              <a:gd name="connsiteY180" fmla="*/ 79645 h 212309"/>
              <a:gd name="connsiteX181" fmla="*/ 100736 w 250340"/>
              <a:gd name="connsiteY181" fmla="*/ 80682 h 212309"/>
              <a:gd name="connsiteX182" fmla="*/ 100390 w 250340"/>
              <a:gd name="connsiteY182" fmla="*/ 81259 h 212309"/>
              <a:gd name="connsiteX183" fmla="*/ 99698 w 250340"/>
              <a:gd name="connsiteY183" fmla="*/ 82296 h 212309"/>
              <a:gd name="connsiteX184" fmla="*/ 99353 w 250340"/>
              <a:gd name="connsiteY184" fmla="*/ 82872 h 212309"/>
              <a:gd name="connsiteX185" fmla="*/ 98661 w 250340"/>
              <a:gd name="connsiteY185" fmla="*/ 83910 h 212309"/>
              <a:gd name="connsiteX186" fmla="*/ 98315 w 250340"/>
              <a:gd name="connsiteY186" fmla="*/ 84486 h 212309"/>
              <a:gd name="connsiteX187" fmla="*/ 97624 w 250340"/>
              <a:gd name="connsiteY187" fmla="*/ 85639 h 212309"/>
              <a:gd name="connsiteX188" fmla="*/ 97278 w 250340"/>
              <a:gd name="connsiteY188" fmla="*/ 86215 h 212309"/>
              <a:gd name="connsiteX189" fmla="*/ 96586 w 250340"/>
              <a:gd name="connsiteY189" fmla="*/ 87368 h 212309"/>
              <a:gd name="connsiteX190" fmla="*/ 96241 w 250340"/>
              <a:gd name="connsiteY190" fmla="*/ 87944 h 212309"/>
              <a:gd name="connsiteX191" fmla="*/ 95549 w 250340"/>
              <a:gd name="connsiteY191" fmla="*/ 89096 h 212309"/>
              <a:gd name="connsiteX192" fmla="*/ 95203 w 250340"/>
              <a:gd name="connsiteY192" fmla="*/ 89673 h 212309"/>
              <a:gd name="connsiteX193" fmla="*/ 94512 w 250340"/>
              <a:gd name="connsiteY193" fmla="*/ 90825 h 212309"/>
              <a:gd name="connsiteX194" fmla="*/ 94166 w 250340"/>
              <a:gd name="connsiteY194" fmla="*/ 91402 h 212309"/>
              <a:gd name="connsiteX195" fmla="*/ 93590 w 250340"/>
              <a:gd name="connsiteY195" fmla="*/ 92554 h 212309"/>
              <a:gd name="connsiteX196" fmla="*/ 93359 w 250340"/>
              <a:gd name="connsiteY196" fmla="*/ 93131 h 212309"/>
              <a:gd name="connsiteX197" fmla="*/ 92783 w 250340"/>
              <a:gd name="connsiteY197" fmla="*/ 94399 h 212309"/>
              <a:gd name="connsiteX198" fmla="*/ 92552 w 250340"/>
              <a:gd name="connsiteY198" fmla="*/ 94975 h 212309"/>
              <a:gd name="connsiteX199" fmla="*/ 91976 w 250340"/>
              <a:gd name="connsiteY199" fmla="*/ 96243 h 212309"/>
              <a:gd name="connsiteX200" fmla="*/ 91745 w 250340"/>
              <a:gd name="connsiteY200" fmla="*/ 96704 h 212309"/>
              <a:gd name="connsiteX201" fmla="*/ 91169 w 250340"/>
              <a:gd name="connsiteY201" fmla="*/ 97971 h 212309"/>
              <a:gd name="connsiteX202" fmla="*/ 90939 w 250340"/>
              <a:gd name="connsiteY202" fmla="*/ 98433 h 212309"/>
              <a:gd name="connsiteX203" fmla="*/ 90362 w 250340"/>
              <a:gd name="connsiteY203" fmla="*/ 99816 h 212309"/>
              <a:gd name="connsiteX204" fmla="*/ 90132 w 250340"/>
              <a:gd name="connsiteY204" fmla="*/ 100277 h 212309"/>
              <a:gd name="connsiteX205" fmla="*/ 89671 w 250340"/>
              <a:gd name="connsiteY205" fmla="*/ 101660 h 212309"/>
              <a:gd name="connsiteX206" fmla="*/ 89556 w 250340"/>
              <a:gd name="connsiteY206" fmla="*/ 102121 h 212309"/>
              <a:gd name="connsiteX207" fmla="*/ 89095 w 250340"/>
              <a:gd name="connsiteY207" fmla="*/ 103619 h 212309"/>
              <a:gd name="connsiteX208" fmla="*/ 88979 w 250340"/>
              <a:gd name="connsiteY208" fmla="*/ 103965 h 212309"/>
              <a:gd name="connsiteX209" fmla="*/ 88518 w 250340"/>
              <a:gd name="connsiteY209" fmla="*/ 105463 h 212309"/>
              <a:gd name="connsiteX210" fmla="*/ 88518 w 250340"/>
              <a:gd name="connsiteY210" fmla="*/ 105809 h 212309"/>
              <a:gd name="connsiteX211" fmla="*/ 88057 w 250340"/>
              <a:gd name="connsiteY211" fmla="*/ 107423 h 212309"/>
              <a:gd name="connsiteX212" fmla="*/ 88057 w 250340"/>
              <a:gd name="connsiteY212" fmla="*/ 107653 h 212309"/>
              <a:gd name="connsiteX213" fmla="*/ 87596 w 250340"/>
              <a:gd name="connsiteY213" fmla="*/ 109382 h 212309"/>
              <a:gd name="connsiteX214" fmla="*/ 87596 w 250340"/>
              <a:gd name="connsiteY214" fmla="*/ 109382 h 212309"/>
              <a:gd name="connsiteX215" fmla="*/ 85176 w 250340"/>
              <a:gd name="connsiteY215" fmla="*/ 125173 h 212309"/>
              <a:gd name="connsiteX216" fmla="*/ 85176 w 250340"/>
              <a:gd name="connsiteY216" fmla="*/ 125173 h 212309"/>
              <a:gd name="connsiteX217" fmla="*/ 85061 w 250340"/>
              <a:gd name="connsiteY217" fmla="*/ 129668 h 212309"/>
              <a:gd name="connsiteX218" fmla="*/ 165856 w 250340"/>
              <a:gd name="connsiteY218" fmla="*/ 212310 h 212309"/>
              <a:gd name="connsiteX219" fmla="*/ 163090 w 250340"/>
              <a:gd name="connsiteY219" fmla="*/ 212310 h 212309"/>
              <a:gd name="connsiteX220" fmla="*/ 75955 w 250340"/>
              <a:gd name="connsiteY220" fmla="*/ 125173 h 212309"/>
              <a:gd name="connsiteX221" fmla="*/ 0 w 250340"/>
              <a:gd name="connsiteY221" fmla="*/ 125173 h 212309"/>
              <a:gd name="connsiteX222" fmla="*/ 125170 w 250340"/>
              <a:gd name="connsiteY222" fmla="*/ 0 h 212309"/>
              <a:gd name="connsiteX223" fmla="*/ 250341 w 250340"/>
              <a:gd name="connsiteY223" fmla="*/ 125173 h 212309"/>
              <a:gd name="connsiteX224" fmla="*/ 250341 w 250340"/>
              <a:gd name="connsiteY224" fmla="*/ 127478 h 212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</a:cxnLst>
            <a:rect l="l" t="t" r="r" b="b"/>
            <a:pathLst>
              <a:path w="250340" h="212309">
                <a:moveTo>
                  <a:pt x="249649" y="126671"/>
                </a:moveTo>
                <a:cubicBezTo>
                  <a:pt x="249649" y="125864"/>
                  <a:pt x="249649" y="124943"/>
                  <a:pt x="249649" y="124136"/>
                </a:cubicBezTo>
                <a:cubicBezTo>
                  <a:pt x="249649" y="123559"/>
                  <a:pt x="249649" y="122868"/>
                  <a:pt x="249534" y="122292"/>
                </a:cubicBezTo>
                <a:cubicBezTo>
                  <a:pt x="249534" y="122292"/>
                  <a:pt x="249534" y="122292"/>
                  <a:pt x="249534" y="122292"/>
                </a:cubicBezTo>
                <a:cubicBezTo>
                  <a:pt x="248958" y="115606"/>
                  <a:pt x="247690" y="109037"/>
                  <a:pt x="245615" y="102928"/>
                </a:cubicBezTo>
                <a:cubicBezTo>
                  <a:pt x="245615" y="102928"/>
                  <a:pt x="245615" y="102928"/>
                  <a:pt x="245615" y="102928"/>
                </a:cubicBezTo>
                <a:cubicBezTo>
                  <a:pt x="245385" y="102351"/>
                  <a:pt x="245270" y="101775"/>
                  <a:pt x="245039" y="101314"/>
                </a:cubicBezTo>
                <a:cubicBezTo>
                  <a:pt x="245039" y="101314"/>
                  <a:pt x="245039" y="101199"/>
                  <a:pt x="245039" y="101083"/>
                </a:cubicBezTo>
                <a:cubicBezTo>
                  <a:pt x="244808" y="100622"/>
                  <a:pt x="244693" y="100046"/>
                  <a:pt x="244463" y="99585"/>
                </a:cubicBezTo>
                <a:cubicBezTo>
                  <a:pt x="244463" y="99585"/>
                  <a:pt x="244463" y="99355"/>
                  <a:pt x="244347" y="99239"/>
                </a:cubicBezTo>
                <a:cubicBezTo>
                  <a:pt x="244117" y="98778"/>
                  <a:pt x="244002" y="98317"/>
                  <a:pt x="243771" y="97856"/>
                </a:cubicBezTo>
                <a:cubicBezTo>
                  <a:pt x="243771" y="97741"/>
                  <a:pt x="243771" y="97626"/>
                  <a:pt x="243656" y="97511"/>
                </a:cubicBezTo>
                <a:cubicBezTo>
                  <a:pt x="243425" y="97049"/>
                  <a:pt x="243310" y="96588"/>
                  <a:pt x="243079" y="96127"/>
                </a:cubicBezTo>
                <a:cubicBezTo>
                  <a:pt x="243079" y="96012"/>
                  <a:pt x="242964" y="95782"/>
                  <a:pt x="242849" y="95666"/>
                </a:cubicBezTo>
                <a:cubicBezTo>
                  <a:pt x="242619" y="95205"/>
                  <a:pt x="242503" y="94744"/>
                  <a:pt x="242273" y="94399"/>
                </a:cubicBezTo>
                <a:cubicBezTo>
                  <a:pt x="242273" y="94283"/>
                  <a:pt x="242157" y="94053"/>
                  <a:pt x="242042" y="93937"/>
                </a:cubicBezTo>
                <a:cubicBezTo>
                  <a:pt x="241812" y="93476"/>
                  <a:pt x="241696" y="93131"/>
                  <a:pt x="241466" y="92670"/>
                </a:cubicBezTo>
                <a:cubicBezTo>
                  <a:pt x="241466" y="92554"/>
                  <a:pt x="241351" y="92324"/>
                  <a:pt x="241236" y="92208"/>
                </a:cubicBezTo>
                <a:cubicBezTo>
                  <a:pt x="241005" y="91863"/>
                  <a:pt x="240774" y="91402"/>
                  <a:pt x="240659" y="91056"/>
                </a:cubicBezTo>
                <a:cubicBezTo>
                  <a:pt x="240659" y="90825"/>
                  <a:pt x="240428" y="90710"/>
                  <a:pt x="240428" y="90479"/>
                </a:cubicBezTo>
                <a:cubicBezTo>
                  <a:pt x="240198" y="90134"/>
                  <a:pt x="239968" y="89673"/>
                  <a:pt x="239852" y="89327"/>
                </a:cubicBezTo>
                <a:cubicBezTo>
                  <a:pt x="239852" y="89096"/>
                  <a:pt x="239622" y="88981"/>
                  <a:pt x="239507" y="88751"/>
                </a:cubicBezTo>
                <a:cubicBezTo>
                  <a:pt x="239276" y="88405"/>
                  <a:pt x="239045" y="88059"/>
                  <a:pt x="238815" y="87598"/>
                </a:cubicBezTo>
                <a:cubicBezTo>
                  <a:pt x="238815" y="87368"/>
                  <a:pt x="238585" y="87252"/>
                  <a:pt x="238469" y="87022"/>
                </a:cubicBezTo>
                <a:cubicBezTo>
                  <a:pt x="238239" y="86676"/>
                  <a:pt x="238008" y="86330"/>
                  <a:pt x="237778" y="85984"/>
                </a:cubicBezTo>
                <a:cubicBezTo>
                  <a:pt x="237662" y="85754"/>
                  <a:pt x="237547" y="85639"/>
                  <a:pt x="237432" y="85408"/>
                </a:cubicBezTo>
                <a:cubicBezTo>
                  <a:pt x="237201" y="85062"/>
                  <a:pt x="236971" y="84716"/>
                  <a:pt x="236740" y="84371"/>
                </a:cubicBezTo>
                <a:cubicBezTo>
                  <a:pt x="236625" y="84140"/>
                  <a:pt x="236510" y="84025"/>
                  <a:pt x="236394" y="83794"/>
                </a:cubicBezTo>
                <a:cubicBezTo>
                  <a:pt x="236164" y="83449"/>
                  <a:pt x="235934" y="83103"/>
                  <a:pt x="235703" y="82757"/>
                </a:cubicBezTo>
                <a:cubicBezTo>
                  <a:pt x="235588" y="82527"/>
                  <a:pt x="235473" y="82411"/>
                  <a:pt x="235242" y="82181"/>
                </a:cubicBezTo>
                <a:cubicBezTo>
                  <a:pt x="235011" y="81835"/>
                  <a:pt x="234781" y="81489"/>
                  <a:pt x="234550" y="81259"/>
                </a:cubicBezTo>
                <a:cubicBezTo>
                  <a:pt x="234435" y="81028"/>
                  <a:pt x="234320" y="80913"/>
                  <a:pt x="234089" y="80682"/>
                </a:cubicBezTo>
                <a:cubicBezTo>
                  <a:pt x="233859" y="80337"/>
                  <a:pt x="233628" y="79991"/>
                  <a:pt x="233398" y="79760"/>
                </a:cubicBezTo>
                <a:cubicBezTo>
                  <a:pt x="233283" y="79530"/>
                  <a:pt x="233052" y="79299"/>
                  <a:pt x="232937" y="79184"/>
                </a:cubicBezTo>
                <a:cubicBezTo>
                  <a:pt x="232706" y="78838"/>
                  <a:pt x="232476" y="78608"/>
                  <a:pt x="232245" y="78262"/>
                </a:cubicBezTo>
                <a:cubicBezTo>
                  <a:pt x="232130" y="78031"/>
                  <a:pt x="231899" y="77801"/>
                  <a:pt x="231784" y="77686"/>
                </a:cubicBezTo>
                <a:cubicBezTo>
                  <a:pt x="231554" y="77340"/>
                  <a:pt x="231323" y="77109"/>
                  <a:pt x="231093" y="76764"/>
                </a:cubicBezTo>
                <a:cubicBezTo>
                  <a:pt x="230977" y="76533"/>
                  <a:pt x="230747" y="76302"/>
                  <a:pt x="230632" y="76187"/>
                </a:cubicBezTo>
                <a:cubicBezTo>
                  <a:pt x="230401" y="75841"/>
                  <a:pt x="230171" y="75611"/>
                  <a:pt x="229940" y="75381"/>
                </a:cubicBezTo>
                <a:cubicBezTo>
                  <a:pt x="229710" y="75150"/>
                  <a:pt x="229594" y="74919"/>
                  <a:pt x="229364" y="74804"/>
                </a:cubicBezTo>
                <a:cubicBezTo>
                  <a:pt x="229133" y="74573"/>
                  <a:pt x="228903" y="74228"/>
                  <a:pt x="228672" y="73997"/>
                </a:cubicBezTo>
                <a:cubicBezTo>
                  <a:pt x="228442" y="73767"/>
                  <a:pt x="228326" y="73652"/>
                  <a:pt x="228096" y="73421"/>
                </a:cubicBezTo>
                <a:cubicBezTo>
                  <a:pt x="227865" y="73190"/>
                  <a:pt x="227635" y="72845"/>
                  <a:pt x="227289" y="72614"/>
                </a:cubicBezTo>
                <a:cubicBezTo>
                  <a:pt x="227059" y="72384"/>
                  <a:pt x="226943" y="72268"/>
                  <a:pt x="226713" y="72038"/>
                </a:cubicBezTo>
                <a:cubicBezTo>
                  <a:pt x="226482" y="71807"/>
                  <a:pt x="226252" y="71462"/>
                  <a:pt x="225906" y="71231"/>
                </a:cubicBezTo>
                <a:cubicBezTo>
                  <a:pt x="225676" y="71001"/>
                  <a:pt x="225560" y="70885"/>
                  <a:pt x="225330" y="70655"/>
                </a:cubicBezTo>
                <a:cubicBezTo>
                  <a:pt x="225099" y="70424"/>
                  <a:pt x="224754" y="70194"/>
                  <a:pt x="224523" y="69848"/>
                </a:cubicBezTo>
                <a:cubicBezTo>
                  <a:pt x="224292" y="69618"/>
                  <a:pt x="224062" y="69502"/>
                  <a:pt x="223947" y="69272"/>
                </a:cubicBezTo>
                <a:cubicBezTo>
                  <a:pt x="223716" y="69041"/>
                  <a:pt x="223371" y="68810"/>
                  <a:pt x="223140" y="68580"/>
                </a:cubicBezTo>
                <a:cubicBezTo>
                  <a:pt x="222909" y="68350"/>
                  <a:pt x="222679" y="68234"/>
                  <a:pt x="222563" y="68004"/>
                </a:cubicBezTo>
                <a:cubicBezTo>
                  <a:pt x="222333" y="67773"/>
                  <a:pt x="221987" y="67543"/>
                  <a:pt x="221757" y="67312"/>
                </a:cubicBezTo>
                <a:cubicBezTo>
                  <a:pt x="221526" y="67082"/>
                  <a:pt x="221296" y="66966"/>
                  <a:pt x="221065" y="66736"/>
                </a:cubicBezTo>
                <a:cubicBezTo>
                  <a:pt x="220835" y="66505"/>
                  <a:pt x="220489" y="66275"/>
                  <a:pt x="220258" y="66044"/>
                </a:cubicBezTo>
                <a:cubicBezTo>
                  <a:pt x="220028" y="65814"/>
                  <a:pt x="219797" y="65698"/>
                  <a:pt x="219567" y="65468"/>
                </a:cubicBezTo>
                <a:cubicBezTo>
                  <a:pt x="219336" y="65238"/>
                  <a:pt x="218991" y="65007"/>
                  <a:pt x="218760" y="64776"/>
                </a:cubicBezTo>
                <a:cubicBezTo>
                  <a:pt x="218529" y="64546"/>
                  <a:pt x="218299" y="64431"/>
                  <a:pt x="218069" y="64200"/>
                </a:cubicBezTo>
                <a:cubicBezTo>
                  <a:pt x="217838" y="63970"/>
                  <a:pt x="217492" y="63739"/>
                  <a:pt x="217262" y="63509"/>
                </a:cubicBezTo>
                <a:cubicBezTo>
                  <a:pt x="217031" y="63278"/>
                  <a:pt x="216801" y="63163"/>
                  <a:pt x="216570" y="62932"/>
                </a:cubicBezTo>
                <a:cubicBezTo>
                  <a:pt x="216340" y="62702"/>
                  <a:pt x="215994" y="62471"/>
                  <a:pt x="215763" y="62356"/>
                </a:cubicBezTo>
                <a:cubicBezTo>
                  <a:pt x="215533" y="62126"/>
                  <a:pt x="215302" y="62010"/>
                  <a:pt x="215072" y="61780"/>
                </a:cubicBezTo>
                <a:cubicBezTo>
                  <a:pt x="214841" y="61549"/>
                  <a:pt x="214495" y="61434"/>
                  <a:pt x="214265" y="61203"/>
                </a:cubicBezTo>
                <a:cubicBezTo>
                  <a:pt x="214034" y="61088"/>
                  <a:pt x="213804" y="60858"/>
                  <a:pt x="213458" y="60742"/>
                </a:cubicBezTo>
                <a:cubicBezTo>
                  <a:pt x="213228" y="60512"/>
                  <a:pt x="212882" y="60397"/>
                  <a:pt x="212651" y="60166"/>
                </a:cubicBezTo>
                <a:cubicBezTo>
                  <a:pt x="212421" y="60051"/>
                  <a:pt x="212190" y="59820"/>
                  <a:pt x="211845" y="59705"/>
                </a:cubicBezTo>
                <a:cubicBezTo>
                  <a:pt x="211614" y="59475"/>
                  <a:pt x="211268" y="59359"/>
                  <a:pt x="210923" y="59129"/>
                </a:cubicBezTo>
                <a:cubicBezTo>
                  <a:pt x="210692" y="59013"/>
                  <a:pt x="210346" y="58783"/>
                  <a:pt x="210116" y="58668"/>
                </a:cubicBezTo>
                <a:cubicBezTo>
                  <a:pt x="209770" y="58437"/>
                  <a:pt x="209540" y="58322"/>
                  <a:pt x="209194" y="58091"/>
                </a:cubicBezTo>
                <a:cubicBezTo>
                  <a:pt x="208963" y="57976"/>
                  <a:pt x="208617" y="57746"/>
                  <a:pt x="208387" y="57630"/>
                </a:cubicBezTo>
                <a:cubicBezTo>
                  <a:pt x="208041" y="57515"/>
                  <a:pt x="207811" y="57284"/>
                  <a:pt x="207465" y="57169"/>
                </a:cubicBezTo>
                <a:cubicBezTo>
                  <a:pt x="207234" y="57054"/>
                  <a:pt x="206889" y="56823"/>
                  <a:pt x="206658" y="56708"/>
                </a:cubicBezTo>
                <a:cubicBezTo>
                  <a:pt x="206312" y="56593"/>
                  <a:pt x="206082" y="56363"/>
                  <a:pt x="205736" y="56247"/>
                </a:cubicBezTo>
                <a:cubicBezTo>
                  <a:pt x="205505" y="56132"/>
                  <a:pt x="205160" y="55901"/>
                  <a:pt x="204929" y="55786"/>
                </a:cubicBezTo>
                <a:cubicBezTo>
                  <a:pt x="204583" y="55671"/>
                  <a:pt x="204353" y="55440"/>
                  <a:pt x="204007" y="55325"/>
                </a:cubicBezTo>
                <a:cubicBezTo>
                  <a:pt x="203777" y="55210"/>
                  <a:pt x="203431" y="55095"/>
                  <a:pt x="203200" y="54864"/>
                </a:cubicBezTo>
                <a:cubicBezTo>
                  <a:pt x="202854" y="54749"/>
                  <a:pt x="202624" y="54518"/>
                  <a:pt x="202278" y="54403"/>
                </a:cubicBezTo>
                <a:cubicBezTo>
                  <a:pt x="201932" y="54288"/>
                  <a:pt x="201702" y="54172"/>
                  <a:pt x="201356" y="54057"/>
                </a:cubicBezTo>
                <a:cubicBezTo>
                  <a:pt x="201010" y="53942"/>
                  <a:pt x="200780" y="53827"/>
                  <a:pt x="200434" y="53596"/>
                </a:cubicBezTo>
                <a:cubicBezTo>
                  <a:pt x="200088" y="53481"/>
                  <a:pt x="199858" y="53366"/>
                  <a:pt x="199512" y="53250"/>
                </a:cubicBezTo>
                <a:cubicBezTo>
                  <a:pt x="199166" y="53135"/>
                  <a:pt x="198936" y="53020"/>
                  <a:pt x="198590" y="52905"/>
                </a:cubicBezTo>
                <a:cubicBezTo>
                  <a:pt x="198244" y="52789"/>
                  <a:pt x="198014" y="52674"/>
                  <a:pt x="197668" y="52559"/>
                </a:cubicBezTo>
                <a:cubicBezTo>
                  <a:pt x="197322" y="52444"/>
                  <a:pt x="197092" y="52328"/>
                  <a:pt x="196746" y="52213"/>
                </a:cubicBezTo>
                <a:cubicBezTo>
                  <a:pt x="196400" y="52098"/>
                  <a:pt x="196169" y="51983"/>
                  <a:pt x="195824" y="51867"/>
                </a:cubicBezTo>
                <a:cubicBezTo>
                  <a:pt x="195478" y="51867"/>
                  <a:pt x="195247" y="51637"/>
                  <a:pt x="194901" y="51521"/>
                </a:cubicBezTo>
                <a:cubicBezTo>
                  <a:pt x="194556" y="51521"/>
                  <a:pt x="194325" y="51291"/>
                  <a:pt x="193980" y="51176"/>
                </a:cubicBezTo>
                <a:cubicBezTo>
                  <a:pt x="193634" y="51176"/>
                  <a:pt x="193403" y="50945"/>
                  <a:pt x="193058" y="50830"/>
                </a:cubicBezTo>
                <a:cubicBezTo>
                  <a:pt x="192712" y="50830"/>
                  <a:pt x="192366" y="50600"/>
                  <a:pt x="192135" y="50484"/>
                </a:cubicBezTo>
                <a:cubicBezTo>
                  <a:pt x="191790" y="50484"/>
                  <a:pt x="191559" y="50254"/>
                  <a:pt x="191213" y="50138"/>
                </a:cubicBezTo>
                <a:cubicBezTo>
                  <a:pt x="190867" y="50138"/>
                  <a:pt x="190522" y="49908"/>
                  <a:pt x="190291" y="49908"/>
                </a:cubicBezTo>
                <a:cubicBezTo>
                  <a:pt x="189946" y="49908"/>
                  <a:pt x="189715" y="49677"/>
                  <a:pt x="189369" y="49677"/>
                </a:cubicBezTo>
                <a:cubicBezTo>
                  <a:pt x="189023" y="49677"/>
                  <a:pt x="188678" y="49447"/>
                  <a:pt x="188332" y="49447"/>
                </a:cubicBezTo>
                <a:cubicBezTo>
                  <a:pt x="187986" y="49447"/>
                  <a:pt x="187756" y="49332"/>
                  <a:pt x="187410" y="49216"/>
                </a:cubicBezTo>
                <a:cubicBezTo>
                  <a:pt x="187064" y="49216"/>
                  <a:pt x="186718" y="49101"/>
                  <a:pt x="186373" y="48986"/>
                </a:cubicBezTo>
                <a:cubicBezTo>
                  <a:pt x="186027" y="48986"/>
                  <a:pt x="185796" y="48871"/>
                  <a:pt x="185450" y="48755"/>
                </a:cubicBezTo>
                <a:cubicBezTo>
                  <a:pt x="185105" y="48755"/>
                  <a:pt x="184759" y="48640"/>
                  <a:pt x="184413" y="48525"/>
                </a:cubicBezTo>
                <a:cubicBezTo>
                  <a:pt x="184067" y="48525"/>
                  <a:pt x="183837" y="48409"/>
                  <a:pt x="183491" y="48294"/>
                </a:cubicBezTo>
                <a:cubicBezTo>
                  <a:pt x="183145" y="48294"/>
                  <a:pt x="182799" y="48179"/>
                  <a:pt x="182454" y="48064"/>
                </a:cubicBezTo>
                <a:cubicBezTo>
                  <a:pt x="182108" y="48064"/>
                  <a:pt x="181878" y="47948"/>
                  <a:pt x="181532" y="47948"/>
                </a:cubicBezTo>
                <a:cubicBezTo>
                  <a:pt x="181186" y="47948"/>
                  <a:pt x="180840" y="47833"/>
                  <a:pt x="180494" y="47718"/>
                </a:cubicBezTo>
                <a:cubicBezTo>
                  <a:pt x="180149" y="47718"/>
                  <a:pt x="179918" y="47718"/>
                  <a:pt x="179572" y="47603"/>
                </a:cubicBezTo>
                <a:cubicBezTo>
                  <a:pt x="179227" y="47603"/>
                  <a:pt x="178881" y="47603"/>
                  <a:pt x="178535" y="47487"/>
                </a:cubicBezTo>
                <a:cubicBezTo>
                  <a:pt x="178189" y="47487"/>
                  <a:pt x="177959" y="47487"/>
                  <a:pt x="177613" y="47372"/>
                </a:cubicBezTo>
                <a:cubicBezTo>
                  <a:pt x="177267" y="47372"/>
                  <a:pt x="176921" y="47372"/>
                  <a:pt x="176460" y="47257"/>
                </a:cubicBezTo>
                <a:cubicBezTo>
                  <a:pt x="176115" y="47257"/>
                  <a:pt x="175884" y="47257"/>
                  <a:pt x="175538" y="47257"/>
                </a:cubicBezTo>
                <a:cubicBezTo>
                  <a:pt x="175193" y="47257"/>
                  <a:pt x="174731" y="47257"/>
                  <a:pt x="174386" y="47257"/>
                </a:cubicBezTo>
                <a:cubicBezTo>
                  <a:pt x="174040" y="47257"/>
                  <a:pt x="173809" y="47257"/>
                  <a:pt x="173464" y="47257"/>
                </a:cubicBezTo>
                <a:cubicBezTo>
                  <a:pt x="173002" y="47257"/>
                  <a:pt x="172657" y="47257"/>
                  <a:pt x="172196" y="47257"/>
                </a:cubicBezTo>
                <a:cubicBezTo>
                  <a:pt x="171965" y="47257"/>
                  <a:pt x="171619" y="47257"/>
                  <a:pt x="171389" y="47257"/>
                </a:cubicBezTo>
                <a:cubicBezTo>
                  <a:pt x="170928" y="47257"/>
                  <a:pt x="170467" y="47257"/>
                  <a:pt x="170006" y="47257"/>
                </a:cubicBezTo>
                <a:cubicBezTo>
                  <a:pt x="169775" y="47257"/>
                  <a:pt x="169545" y="47257"/>
                  <a:pt x="169314" y="47257"/>
                </a:cubicBezTo>
                <a:cubicBezTo>
                  <a:pt x="168623" y="47257"/>
                  <a:pt x="167931" y="47257"/>
                  <a:pt x="167240" y="47257"/>
                </a:cubicBezTo>
                <a:cubicBezTo>
                  <a:pt x="166548" y="47257"/>
                  <a:pt x="165856" y="47257"/>
                  <a:pt x="165165" y="47257"/>
                </a:cubicBezTo>
                <a:cubicBezTo>
                  <a:pt x="164934" y="47257"/>
                  <a:pt x="164704" y="47257"/>
                  <a:pt x="164473" y="47257"/>
                </a:cubicBezTo>
                <a:cubicBezTo>
                  <a:pt x="164013" y="47257"/>
                  <a:pt x="163551" y="47257"/>
                  <a:pt x="163090" y="47257"/>
                </a:cubicBezTo>
                <a:cubicBezTo>
                  <a:pt x="162860" y="47257"/>
                  <a:pt x="162514" y="47257"/>
                  <a:pt x="162284" y="47257"/>
                </a:cubicBezTo>
                <a:cubicBezTo>
                  <a:pt x="161822" y="47257"/>
                  <a:pt x="161477" y="47257"/>
                  <a:pt x="161016" y="47257"/>
                </a:cubicBezTo>
                <a:cubicBezTo>
                  <a:pt x="160670" y="47257"/>
                  <a:pt x="160439" y="47257"/>
                  <a:pt x="160094" y="47257"/>
                </a:cubicBezTo>
                <a:cubicBezTo>
                  <a:pt x="159748" y="47257"/>
                  <a:pt x="159287" y="47257"/>
                  <a:pt x="158941" y="47257"/>
                </a:cubicBezTo>
                <a:cubicBezTo>
                  <a:pt x="158595" y="47257"/>
                  <a:pt x="158365" y="47257"/>
                  <a:pt x="158019" y="47257"/>
                </a:cubicBezTo>
                <a:cubicBezTo>
                  <a:pt x="157673" y="47257"/>
                  <a:pt x="157212" y="47257"/>
                  <a:pt x="156866" y="47372"/>
                </a:cubicBezTo>
                <a:cubicBezTo>
                  <a:pt x="156521" y="47372"/>
                  <a:pt x="156290" y="47372"/>
                  <a:pt x="155944" y="47487"/>
                </a:cubicBezTo>
                <a:cubicBezTo>
                  <a:pt x="155599" y="47487"/>
                  <a:pt x="155253" y="47487"/>
                  <a:pt x="154792" y="47603"/>
                </a:cubicBezTo>
                <a:cubicBezTo>
                  <a:pt x="154446" y="47603"/>
                  <a:pt x="154216" y="47603"/>
                  <a:pt x="153870" y="47718"/>
                </a:cubicBezTo>
                <a:cubicBezTo>
                  <a:pt x="153524" y="47718"/>
                  <a:pt x="153178" y="47833"/>
                  <a:pt x="152832" y="47948"/>
                </a:cubicBezTo>
                <a:cubicBezTo>
                  <a:pt x="152487" y="47948"/>
                  <a:pt x="152256" y="47948"/>
                  <a:pt x="151910" y="48179"/>
                </a:cubicBezTo>
                <a:cubicBezTo>
                  <a:pt x="151565" y="48179"/>
                  <a:pt x="151219" y="48294"/>
                  <a:pt x="150873" y="48409"/>
                </a:cubicBezTo>
                <a:cubicBezTo>
                  <a:pt x="150527" y="48409"/>
                  <a:pt x="150297" y="48525"/>
                  <a:pt x="149951" y="48640"/>
                </a:cubicBezTo>
                <a:cubicBezTo>
                  <a:pt x="149605" y="48640"/>
                  <a:pt x="149259" y="48755"/>
                  <a:pt x="148914" y="48871"/>
                </a:cubicBezTo>
                <a:cubicBezTo>
                  <a:pt x="148568" y="48871"/>
                  <a:pt x="148337" y="48986"/>
                  <a:pt x="147991" y="49101"/>
                </a:cubicBezTo>
                <a:cubicBezTo>
                  <a:pt x="147646" y="49101"/>
                  <a:pt x="147300" y="49216"/>
                  <a:pt x="146954" y="49332"/>
                </a:cubicBezTo>
                <a:cubicBezTo>
                  <a:pt x="146608" y="49332"/>
                  <a:pt x="146378" y="49447"/>
                  <a:pt x="146032" y="49562"/>
                </a:cubicBezTo>
                <a:cubicBezTo>
                  <a:pt x="145686" y="49562"/>
                  <a:pt x="145340" y="49792"/>
                  <a:pt x="144995" y="49792"/>
                </a:cubicBezTo>
                <a:cubicBezTo>
                  <a:pt x="144649" y="49792"/>
                  <a:pt x="144419" y="50023"/>
                  <a:pt x="144073" y="50023"/>
                </a:cubicBezTo>
                <a:cubicBezTo>
                  <a:pt x="143727" y="50023"/>
                  <a:pt x="143381" y="50254"/>
                  <a:pt x="143035" y="50369"/>
                </a:cubicBezTo>
                <a:cubicBezTo>
                  <a:pt x="142690" y="50369"/>
                  <a:pt x="142459" y="50600"/>
                  <a:pt x="142113" y="50715"/>
                </a:cubicBezTo>
                <a:cubicBezTo>
                  <a:pt x="141768" y="50715"/>
                  <a:pt x="141422" y="50945"/>
                  <a:pt x="141191" y="51060"/>
                </a:cubicBezTo>
                <a:cubicBezTo>
                  <a:pt x="140846" y="51060"/>
                  <a:pt x="140615" y="51291"/>
                  <a:pt x="140269" y="51406"/>
                </a:cubicBezTo>
                <a:cubicBezTo>
                  <a:pt x="139923" y="51406"/>
                  <a:pt x="139578" y="51637"/>
                  <a:pt x="139347" y="51752"/>
                </a:cubicBezTo>
                <a:cubicBezTo>
                  <a:pt x="139001" y="51752"/>
                  <a:pt x="138771" y="51983"/>
                  <a:pt x="138425" y="52098"/>
                </a:cubicBezTo>
                <a:cubicBezTo>
                  <a:pt x="138079" y="52213"/>
                  <a:pt x="137849" y="52328"/>
                  <a:pt x="137503" y="52444"/>
                </a:cubicBezTo>
                <a:cubicBezTo>
                  <a:pt x="137157" y="52559"/>
                  <a:pt x="136927" y="52674"/>
                  <a:pt x="136581" y="52789"/>
                </a:cubicBezTo>
                <a:cubicBezTo>
                  <a:pt x="136235" y="52905"/>
                  <a:pt x="136005" y="53020"/>
                  <a:pt x="135659" y="53135"/>
                </a:cubicBezTo>
                <a:cubicBezTo>
                  <a:pt x="135313" y="53250"/>
                  <a:pt x="135083" y="53366"/>
                  <a:pt x="134737" y="53481"/>
                </a:cubicBezTo>
                <a:cubicBezTo>
                  <a:pt x="134391" y="53596"/>
                  <a:pt x="134160" y="53712"/>
                  <a:pt x="133815" y="53827"/>
                </a:cubicBezTo>
                <a:cubicBezTo>
                  <a:pt x="133469" y="53942"/>
                  <a:pt x="133238" y="54057"/>
                  <a:pt x="132893" y="54288"/>
                </a:cubicBezTo>
                <a:cubicBezTo>
                  <a:pt x="132547" y="54403"/>
                  <a:pt x="132317" y="54518"/>
                  <a:pt x="131971" y="54749"/>
                </a:cubicBezTo>
                <a:cubicBezTo>
                  <a:pt x="131625" y="54864"/>
                  <a:pt x="131394" y="54979"/>
                  <a:pt x="131049" y="55210"/>
                </a:cubicBezTo>
                <a:cubicBezTo>
                  <a:pt x="130818" y="55325"/>
                  <a:pt x="130472" y="55440"/>
                  <a:pt x="130242" y="55671"/>
                </a:cubicBezTo>
                <a:cubicBezTo>
                  <a:pt x="129896" y="55786"/>
                  <a:pt x="129666" y="56017"/>
                  <a:pt x="129320" y="56132"/>
                </a:cubicBezTo>
                <a:cubicBezTo>
                  <a:pt x="129089" y="56247"/>
                  <a:pt x="128743" y="56478"/>
                  <a:pt x="128513" y="56593"/>
                </a:cubicBezTo>
                <a:cubicBezTo>
                  <a:pt x="128167" y="56708"/>
                  <a:pt x="127937" y="56939"/>
                  <a:pt x="127591" y="57054"/>
                </a:cubicBezTo>
                <a:cubicBezTo>
                  <a:pt x="127360" y="57169"/>
                  <a:pt x="127015" y="57400"/>
                  <a:pt x="126784" y="57515"/>
                </a:cubicBezTo>
                <a:cubicBezTo>
                  <a:pt x="126438" y="57630"/>
                  <a:pt x="126208" y="57861"/>
                  <a:pt x="125862" y="57976"/>
                </a:cubicBezTo>
                <a:cubicBezTo>
                  <a:pt x="125631" y="58091"/>
                  <a:pt x="125286" y="58322"/>
                  <a:pt x="125055" y="58437"/>
                </a:cubicBezTo>
                <a:cubicBezTo>
                  <a:pt x="124709" y="58668"/>
                  <a:pt x="124479" y="58783"/>
                  <a:pt x="124133" y="59013"/>
                </a:cubicBezTo>
                <a:cubicBezTo>
                  <a:pt x="123903" y="59129"/>
                  <a:pt x="123672" y="59359"/>
                  <a:pt x="123326" y="59475"/>
                </a:cubicBezTo>
                <a:cubicBezTo>
                  <a:pt x="122980" y="59705"/>
                  <a:pt x="122750" y="59820"/>
                  <a:pt x="122404" y="60051"/>
                </a:cubicBezTo>
                <a:cubicBezTo>
                  <a:pt x="122174" y="60166"/>
                  <a:pt x="121943" y="60397"/>
                  <a:pt x="121713" y="60512"/>
                </a:cubicBezTo>
                <a:cubicBezTo>
                  <a:pt x="121367" y="60742"/>
                  <a:pt x="121136" y="60858"/>
                  <a:pt x="120791" y="61088"/>
                </a:cubicBezTo>
                <a:cubicBezTo>
                  <a:pt x="120560" y="61203"/>
                  <a:pt x="120329" y="61434"/>
                  <a:pt x="120099" y="61549"/>
                </a:cubicBezTo>
                <a:cubicBezTo>
                  <a:pt x="119753" y="61780"/>
                  <a:pt x="119523" y="62010"/>
                  <a:pt x="119177" y="62241"/>
                </a:cubicBezTo>
                <a:cubicBezTo>
                  <a:pt x="118946" y="62356"/>
                  <a:pt x="118716" y="62587"/>
                  <a:pt x="118601" y="62702"/>
                </a:cubicBezTo>
                <a:cubicBezTo>
                  <a:pt x="118255" y="62932"/>
                  <a:pt x="117909" y="63163"/>
                  <a:pt x="117678" y="63393"/>
                </a:cubicBezTo>
                <a:cubicBezTo>
                  <a:pt x="117448" y="63509"/>
                  <a:pt x="117333" y="63624"/>
                  <a:pt x="117218" y="63739"/>
                </a:cubicBezTo>
                <a:cubicBezTo>
                  <a:pt x="116872" y="63970"/>
                  <a:pt x="116526" y="64315"/>
                  <a:pt x="116180" y="64546"/>
                </a:cubicBezTo>
                <a:cubicBezTo>
                  <a:pt x="116180" y="64546"/>
                  <a:pt x="115950" y="64776"/>
                  <a:pt x="115835" y="64776"/>
                </a:cubicBezTo>
                <a:cubicBezTo>
                  <a:pt x="113990" y="66275"/>
                  <a:pt x="112146" y="67889"/>
                  <a:pt x="110417" y="69502"/>
                </a:cubicBezTo>
                <a:cubicBezTo>
                  <a:pt x="110417" y="69502"/>
                  <a:pt x="110417" y="69502"/>
                  <a:pt x="110417" y="69502"/>
                </a:cubicBezTo>
                <a:cubicBezTo>
                  <a:pt x="110072" y="69848"/>
                  <a:pt x="109726" y="70194"/>
                  <a:pt x="109265" y="70539"/>
                </a:cubicBezTo>
                <a:cubicBezTo>
                  <a:pt x="109265" y="70539"/>
                  <a:pt x="109034" y="70770"/>
                  <a:pt x="109034" y="70770"/>
                </a:cubicBezTo>
                <a:cubicBezTo>
                  <a:pt x="108689" y="71116"/>
                  <a:pt x="108343" y="71462"/>
                  <a:pt x="107997" y="71807"/>
                </a:cubicBezTo>
                <a:cubicBezTo>
                  <a:pt x="107882" y="71923"/>
                  <a:pt x="107766" y="72038"/>
                  <a:pt x="107651" y="72153"/>
                </a:cubicBezTo>
                <a:cubicBezTo>
                  <a:pt x="107305" y="72499"/>
                  <a:pt x="107075" y="72845"/>
                  <a:pt x="106729" y="73190"/>
                </a:cubicBezTo>
                <a:cubicBezTo>
                  <a:pt x="106614" y="73306"/>
                  <a:pt x="106498" y="73421"/>
                  <a:pt x="106383" y="73652"/>
                </a:cubicBezTo>
                <a:cubicBezTo>
                  <a:pt x="106038" y="73997"/>
                  <a:pt x="105807" y="74343"/>
                  <a:pt x="105461" y="74689"/>
                </a:cubicBezTo>
                <a:cubicBezTo>
                  <a:pt x="105346" y="74804"/>
                  <a:pt x="105231" y="75035"/>
                  <a:pt x="105115" y="75150"/>
                </a:cubicBezTo>
                <a:cubicBezTo>
                  <a:pt x="104770" y="75496"/>
                  <a:pt x="104539" y="75841"/>
                  <a:pt x="104309" y="76187"/>
                </a:cubicBezTo>
                <a:cubicBezTo>
                  <a:pt x="104193" y="76302"/>
                  <a:pt x="104078" y="76533"/>
                  <a:pt x="103847" y="76648"/>
                </a:cubicBezTo>
                <a:cubicBezTo>
                  <a:pt x="103617" y="76994"/>
                  <a:pt x="103271" y="77340"/>
                  <a:pt x="103041" y="77686"/>
                </a:cubicBezTo>
                <a:cubicBezTo>
                  <a:pt x="102926" y="77801"/>
                  <a:pt x="102810" y="78031"/>
                  <a:pt x="102695" y="78147"/>
                </a:cubicBezTo>
                <a:cubicBezTo>
                  <a:pt x="102464" y="78493"/>
                  <a:pt x="102119" y="78838"/>
                  <a:pt x="101888" y="79184"/>
                </a:cubicBezTo>
                <a:cubicBezTo>
                  <a:pt x="101773" y="79299"/>
                  <a:pt x="101658" y="79530"/>
                  <a:pt x="101542" y="79645"/>
                </a:cubicBezTo>
                <a:cubicBezTo>
                  <a:pt x="101312" y="79991"/>
                  <a:pt x="101081" y="80337"/>
                  <a:pt x="100736" y="80682"/>
                </a:cubicBezTo>
                <a:cubicBezTo>
                  <a:pt x="100620" y="80913"/>
                  <a:pt x="100505" y="81028"/>
                  <a:pt x="100390" y="81259"/>
                </a:cubicBezTo>
                <a:cubicBezTo>
                  <a:pt x="100159" y="81604"/>
                  <a:pt x="99929" y="81950"/>
                  <a:pt x="99698" y="82296"/>
                </a:cubicBezTo>
                <a:cubicBezTo>
                  <a:pt x="99583" y="82527"/>
                  <a:pt x="99468" y="82642"/>
                  <a:pt x="99353" y="82872"/>
                </a:cubicBezTo>
                <a:cubicBezTo>
                  <a:pt x="99122" y="83218"/>
                  <a:pt x="98892" y="83564"/>
                  <a:pt x="98661" y="83910"/>
                </a:cubicBezTo>
                <a:cubicBezTo>
                  <a:pt x="98546" y="84140"/>
                  <a:pt x="98430" y="84256"/>
                  <a:pt x="98315" y="84486"/>
                </a:cubicBezTo>
                <a:cubicBezTo>
                  <a:pt x="98085" y="84832"/>
                  <a:pt x="97854" y="85178"/>
                  <a:pt x="97624" y="85639"/>
                </a:cubicBezTo>
                <a:cubicBezTo>
                  <a:pt x="97624" y="85869"/>
                  <a:pt x="97393" y="85984"/>
                  <a:pt x="97278" y="86215"/>
                </a:cubicBezTo>
                <a:cubicBezTo>
                  <a:pt x="97047" y="86561"/>
                  <a:pt x="96817" y="86907"/>
                  <a:pt x="96586" y="87368"/>
                </a:cubicBezTo>
                <a:cubicBezTo>
                  <a:pt x="96586" y="87598"/>
                  <a:pt x="96356" y="87713"/>
                  <a:pt x="96241" y="87944"/>
                </a:cubicBezTo>
                <a:cubicBezTo>
                  <a:pt x="96010" y="88290"/>
                  <a:pt x="95779" y="88751"/>
                  <a:pt x="95549" y="89096"/>
                </a:cubicBezTo>
                <a:cubicBezTo>
                  <a:pt x="95549" y="89327"/>
                  <a:pt x="95318" y="89442"/>
                  <a:pt x="95203" y="89673"/>
                </a:cubicBezTo>
                <a:cubicBezTo>
                  <a:pt x="94973" y="90019"/>
                  <a:pt x="94742" y="90479"/>
                  <a:pt x="94512" y="90825"/>
                </a:cubicBezTo>
                <a:cubicBezTo>
                  <a:pt x="94512" y="91056"/>
                  <a:pt x="94281" y="91171"/>
                  <a:pt x="94166" y="91402"/>
                </a:cubicBezTo>
                <a:cubicBezTo>
                  <a:pt x="93935" y="91747"/>
                  <a:pt x="93705" y="92208"/>
                  <a:pt x="93590" y="92554"/>
                </a:cubicBezTo>
                <a:cubicBezTo>
                  <a:pt x="93590" y="92785"/>
                  <a:pt x="93359" y="92900"/>
                  <a:pt x="93359" y="93131"/>
                </a:cubicBezTo>
                <a:cubicBezTo>
                  <a:pt x="93129" y="93591"/>
                  <a:pt x="93013" y="93937"/>
                  <a:pt x="92783" y="94399"/>
                </a:cubicBezTo>
                <a:cubicBezTo>
                  <a:pt x="92783" y="94629"/>
                  <a:pt x="92668" y="94744"/>
                  <a:pt x="92552" y="94975"/>
                </a:cubicBezTo>
                <a:cubicBezTo>
                  <a:pt x="92322" y="95436"/>
                  <a:pt x="92207" y="95782"/>
                  <a:pt x="91976" y="96243"/>
                </a:cubicBezTo>
                <a:cubicBezTo>
                  <a:pt x="91976" y="96358"/>
                  <a:pt x="91861" y="96588"/>
                  <a:pt x="91745" y="96704"/>
                </a:cubicBezTo>
                <a:cubicBezTo>
                  <a:pt x="91515" y="97165"/>
                  <a:pt x="91400" y="97511"/>
                  <a:pt x="91169" y="97971"/>
                </a:cubicBezTo>
                <a:cubicBezTo>
                  <a:pt x="91169" y="98087"/>
                  <a:pt x="91054" y="98317"/>
                  <a:pt x="90939" y="98433"/>
                </a:cubicBezTo>
                <a:cubicBezTo>
                  <a:pt x="90708" y="98894"/>
                  <a:pt x="90593" y="99355"/>
                  <a:pt x="90362" y="99816"/>
                </a:cubicBezTo>
                <a:cubicBezTo>
                  <a:pt x="90362" y="99931"/>
                  <a:pt x="90247" y="100162"/>
                  <a:pt x="90132" y="100277"/>
                </a:cubicBezTo>
                <a:cubicBezTo>
                  <a:pt x="89901" y="100738"/>
                  <a:pt x="89786" y="101199"/>
                  <a:pt x="89671" y="101660"/>
                </a:cubicBezTo>
                <a:cubicBezTo>
                  <a:pt x="89671" y="101775"/>
                  <a:pt x="89671" y="102006"/>
                  <a:pt x="89556" y="102121"/>
                </a:cubicBezTo>
                <a:cubicBezTo>
                  <a:pt x="89440" y="102582"/>
                  <a:pt x="89210" y="103043"/>
                  <a:pt x="89095" y="103619"/>
                </a:cubicBezTo>
                <a:cubicBezTo>
                  <a:pt x="89095" y="103734"/>
                  <a:pt x="89095" y="103850"/>
                  <a:pt x="88979" y="103965"/>
                </a:cubicBezTo>
                <a:cubicBezTo>
                  <a:pt x="88864" y="104426"/>
                  <a:pt x="88633" y="105002"/>
                  <a:pt x="88518" y="105463"/>
                </a:cubicBezTo>
                <a:cubicBezTo>
                  <a:pt x="88518" y="105463"/>
                  <a:pt x="88518" y="105694"/>
                  <a:pt x="88518" y="105809"/>
                </a:cubicBezTo>
                <a:cubicBezTo>
                  <a:pt x="88403" y="106386"/>
                  <a:pt x="88173" y="106846"/>
                  <a:pt x="88057" y="107423"/>
                </a:cubicBezTo>
                <a:cubicBezTo>
                  <a:pt x="88057" y="107423"/>
                  <a:pt x="88057" y="107538"/>
                  <a:pt x="88057" y="107653"/>
                </a:cubicBezTo>
                <a:cubicBezTo>
                  <a:pt x="87942" y="108230"/>
                  <a:pt x="87711" y="108806"/>
                  <a:pt x="87596" y="109382"/>
                </a:cubicBezTo>
                <a:cubicBezTo>
                  <a:pt x="87596" y="109382"/>
                  <a:pt x="87596" y="109382"/>
                  <a:pt x="87596" y="109382"/>
                </a:cubicBezTo>
                <a:cubicBezTo>
                  <a:pt x="86328" y="114454"/>
                  <a:pt x="85522" y="119756"/>
                  <a:pt x="85176" y="125173"/>
                </a:cubicBezTo>
                <a:lnTo>
                  <a:pt x="85176" y="125173"/>
                </a:lnTo>
                <a:cubicBezTo>
                  <a:pt x="85176" y="126671"/>
                  <a:pt x="85061" y="128170"/>
                  <a:pt x="85061" y="129668"/>
                </a:cubicBezTo>
                <a:cubicBezTo>
                  <a:pt x="85061" y="174735"/>
                  <a:pt x="121136" y="211273"/>
                  <a:pt x="165856" y="212310"/>
                </a:cubicBezTo>
                <a:cubicBezTo>
                  <a:pt x="164934" y="212310"/>
                  <a:pt x="164013" y="212310"/>
                  <a:pt x="163090" y="212310"/>
                </a:cubicBezTo>
                <a:cubicBezTo>
                  <a:pt x="114912" y="212310"/>
                  <a:pt x="75955" y="173237"/>
                  <a:pt x="75955" y="125173"/>
                </a:cubicBezTo>
                <a:lnTo>
                  <a:pt x="0" y="125173"/>
                </a:lnTo>
                <a:cubicBezTo>
                  <a:pt x="0" y="56017"/>
                  <a:pt x="56015" y="0"/>
                  <a:pt x="125170" y="0"/>
                </a:cubicBezTo>
                <a:cubicBezTo>
                  <a:pt x="194325" y="0"/>
                  <a:pt x="250341" y="56017"/>
                  <a:pt x="250341" y="125173"/>
                </a:cubicBezTo>
                <a:cubicBezTo>
                  <a:pt x="250341" y="194329"/>
                  <a:pt x="250341" y="126671"/>
                  <a:pt x="250341" y="127478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 w="11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5"/>
          <p:cNvSpPr/>
          <p:nvPr/>
        </p:nvSpPr>
        <p:spPr>
          <a:xfrm>
            <a:off x="6094828" y="2739466"/>
            <a:ext cx="2551167" cy="2163592"/>
          </a:xfrm>
          <a:custGeom>
            <a:avLst/>
            <a:gdLst>
              <a:gd name="connsiteX0" fmla="*/ 249649 w 250341"/>
              <a:gd name="connsiteY0" fmla="*/ 85639 h 212309"/>
              <a:gd name="connsiteX1" fmla="*/ 249649 w 250341"/>
              <a:gd name="connsiteY1" fmla="*/ 88174 h 212309"/>
              <a:gd name="connsiteX2" fmla="*/ 249534 w 250341"/>
              <a:gd name="connsiteY2" fmla="*/ 90019 h 212309"/>
              <a:gd name="connsiteX3" fmla="*/ 249534 w 250341"/>
              <a:gd name="connsiteY3" fmla="*/ 90019 h 212309"/>
              <a:gd name="connsiteX4" fmla="*/ 245615 w 250341"/>
              <a:gd name="connsiteY4" fmla="*/ 109382 h 212309"/>
              <a:gd name="connsiteX5" fmla="*/ 245615 w 250341"/>
              <a:gd name="connsiteY5" fmla="*/ 109382 h 212309"/>
              <a:gd name="connsiteX6" fmla="*/ 245039 w 250341"/>
              <a:gd name="connsiteY6" fmla="*/ 110996 h 212309"/>
              <a:gd name="connsiteX7" fmla="*/ 245039 w 250341"/>
              <a:gd name="connsiteY7" fmla="*/ 111226 h 212309"/>
              <a:gd name="connsiteX8" fmla="*/ 244463 w 250341"/>
              <a:gd name="connsiteY8" fmla="*/ 112725 h 212309"/>
              <a:gd name="connsiteX9" fmla="*/ 244347 w 250341"/>
              <a:gd name="connsiteY9" fmla="*/ 113071 h 212309"/>
              <a:gd name="connsiteX10" fmla="*/ 243771 w 250341"/>
              <a:gd name="connsiteY10" fmla="*/ 114454 h 212309"/>
              <a:gd name="connsiteX11" fmla="*/ 243656 w 250341"/>
              <a:gd name="connsiteY11" fmla="*/ 114800 h 212309"/>
              <a:gd name="connsiteX12" fmla="*/ 243080 w 250341"/>
              <a:gd name="connsiteY12" fmla="*/ 116183 h 212309"/>
              <a:gd name="connsiteX13" fmla="*/ 242849 w 250341"/>
              <a:gd name="connsiteY13" fmla="*/ 116644 h 212309"/>
              <a:gd name="connsiteX14" fmla="*/ 242273 w 250341"/>
              <a:gd name="connsiteY14" fmla="*/ 117912 h 212309"/>
              <a:gd name="connsiteX15" fmla="*/ 242042 w 250341"/>
              <a:gd name="connsiteY15" fmla="*/ 118372 h 212309"/>
              <a:gd name="connsiteX16" fmla="*/ 241466 w 250341"/>
              <a:gd name="connsiteY16" fmla="*/ 119640 h 212309"/>
              <a:gd name="connsiteX17" fmla="*/ 241236 w 250341"/>
              <a:gd name="connsiteY17" fmla="*/ 120101 h 212309"/>
              <a:gd name="connsiteX18" fmla="*/ 240659 w 250341"/>
              <a:gd name="connsiteY18" fmla="*/ 121254 h 212309"/>
              <a:gd name="connsiteX19" fmla="*/ 240429 w 250341"/>
              <a:gd name="connsiteY19" fmla="*/ 121830 h 212309"/>
              <a:gd name="connsiteX20" fmla="*/ 239852 w 250341"/>
              <a:gd name="connsiteY20" fmla="*/ 122983 h 212309"/>
              <a:gd name="connsiteX21" fmla="*/ 239507 w 250341"/>
              <a:gd name="connsiteY21" fmla="*/ 123559 h 212309"/>
              <a:gd name="connsiteX22" fmla="*/ 238815 w 250341"/>
              <a:gd name="connsiteY22" fmla="*/ 124712 h 212309"/>
              <a:gd name="connsiteX23" fmla="*/ 238469 w 250341"/>
              <a:gd name="connsiteY23" fmla="*/ 125288 h 212309"/>
              <a:gd name="connsiteX24" fmla="*/ 237778 w 250341"/>
              <a:gd name="connsiteY24" fmla="*/ 126326 h 212309"/>
              <a:gd name="connsiteX25" fmla="*/ 237432 w 250341"/>
              <a:gd name="connsiteY25" fmla="*/ 126902 h 212309"/>
              <a:gd name="connsiteX26" fmla="*/ 236741 w 250341"/>
              <a:gd name="connsiteY26" fmla="*/ 127939 h 212309"/>
              <a:gd name="connsiteX27" fmla="*/ 236395 w 250341"/>
              <a:gd name="connsiteY27" fmla="*/ 128515 h 212309"/>
              <a:gd name="connsiteX28" fmla="*/ 235703 w 250341"/>
              <a:gd name="connsiteY28" fmla="*/ 129553 h 212309"/>
              <a:gd name="connsiteX29" fmla="*/ 235242 w 250341"/>
              <a:gd name="connsiteY29" fmla="*/ 130129 h 212309"/>
              <a:gd name="connsiteX30" fmla="*/ 234550 w 250341"/>
              <a:gd name="connsiteY30" fmla="*/ 131051 h 212309"/>
              <a:gd name="connsiteX31" fmla="*/ 234090 w 250341"/>
              <a:gd name="connsiteY31" fmla="*/ 131627 h 212309"/>
              <a:gd name="connsiteX32" fmla="*/ 233398 w 250341"/>
              <a:gd name="connsiteY32" fmla="*/ 132550 h 212309"/>
              <a:gd name="connsiteX33" fmla="*/ 232937 w 250341"/>
              <a:gd name="connsiteY33" fmla="*/ 133126 h 212309"/>
              <a:gd name="connsiteX34" fmla="*/ 232245 w 250341"/>
              <a:gd name="connsiteY34" fmla="*/ 134048 h 212309"/>
              <a:gd name="connsiteX35" fmla="*/ 231784 w 250341"/>
              <a:gd name="connsiteY35" fmla="*/ 134624 h 212309"/>
              <a:gd name="connsiteX36" fmla="*/ 231093 w 250341"/>
              <a:gd name="connsiteY36" fmla="*/ 135546 h 212309"/>
              <a:gd name="connsiteX37" fmla="*/ 230632 w 250341"/>
              <a:gd name="connsiteY37" fmla="*/ 136123 h 212309"/>
              <a:gd name="connsiteX38" fmla="*/ 229940 w 250341"/>
              <a:gd name="connsiteY38" fmla="*/ 136930 h 212309"/>
              <a:gd name="connsiteX39" fmla="*/ 229364 w 250341"/>
              <a:gd name="connsiteY39" fmla="*/ 137506 h 212309"/>
              <a:gd name="connsiteX40" fmla="*/ 228672 w 250341"/>
              <a:gd name="connsiteY40" fmla="*/ 138313 h 212309"/>
              <a:gd name="connsiteX41" fmla="*/ 228096 w 250341"/>
              <a:gd name="connsiteY41" fmla="*/ 138889 h 212309"/>
              <a:gd name="connsiteX42" fmla="*/ 227289 w 250341"/>
              <a:gd name="connsiteY42" fmla="*/ 139696 h 212309"/>
              <a:gd name="connsiteX43" fmla="*/ 226713 w 250341"/>
              <a:gd name="connsiteY43" fmla="*/ 140272 h 212309"/>
              <a:gd name="connsiteX44" fmla="*/ 225906 w 250341"/>
              <a:gd name="connsiteY44" fmla="*/ 141079 h 212309"/>
              <a:gd name="connsiteX45" fmla="*/ 225330 w 250341"/>
              <a:gd name="connsiteY45" fmla="*/ 141655 h 212309"/>
              <a:gd name="connsiteX46" fmla="*/ 224523 w 250341"/>
              <a:gd name="connsiteY46" fmla="*/ 142462 h 212309"/>
              <a:gd name="connsiteX47" fmla="*/ 223947 w 250341"/>
              <a:gd name="connsiteY47" fmla="*/ 143038 h 212309"/>
              <a:gd name="connsiteX48" fmla="*/ 223140 w 250341"/>
              <a:gd name="connsiteY48" fmla="*/ 143730 h 212309"/>
              <a:gd name="connsiteX49" fmla="*/ 222564 w 250341"/>
              <a:gd name="connsiteY49" fmla="*/ 144306 h 212309"/>
              <a:gd name="connsiteX50" fmla="*/ 221757 w 250341"/>
              <a:gd name="connsiteY50" fmla="*/ 144998 h 212309"/>
              <a:gd name="connsiteX51" fmla="*/ 221065 w 250341"/>
              <a:gd name="connsiteY51" fmla="*/ 145574 h 212309"/>
              <a:gd name="connsiteX52" fmla="*/ 220259 w 250341"/>
              <a:gd name="connsiteY52" fmla="*/ 146266 h 212309"/>
              <a:gd name="connsiteX53" fmla="*/ 219567 w 250341"/>
              <a:gd name="connsiteY53" fmla="*/ 146842 h 212309"/>
              <a:gd name="connsiteX54" fmla="*/ 218760 w 250341"/>
              <a:gd name="connsiteY54" fmla="*/ 147533 h 212309"/>
              <a:gd name="connsiteX55" fmla="*/ 218069 w 250341"/>
              <a:gd name="connsiteY55" fmla="*/ 148110 h 212309"/>
              <a:gd name="connsiteX56" fmla="*/ 217262 w 250341"/>
              <a:gd name="connsiteY56" fmla="*/ 148801 h 212309"/>
              <a:gd name="connsiteX57" fmla="*/ 216570 w 250341"/>
              <a:gd name="connsiteY57" fmla="*/ 149378 h 212309"/>
              <a:gd name="connsiteX58" fmla="*/ 215764 w 250341"/>
              <a:gd name="connsiteY58" fmla="*/ 149954 h 212309"/>
              <a:gd name="connsiteX59" fmla="*/ 215072 w 250341"/>
              <a:gd name="connsiteY59" fmla="*/ 150530 h 212309"/>
              <a:gd name="connsiteX60" fmla="*/ 214265 w 250341"/>
              <a:gd name="connsiteY60" fmla="*/ 151107 h 212309"/>
              <a:gd name="connsiteX61" fmla="*/ 213458 w 250341"/>
              <a:gd name="connsiteY61" fmla="*/ 151568 h 212309"/>
              <a:gd name="connsiteX62" fmla="*/ 212651 w 250341"/>
              <a:gd name="connsiteY62" fmla="*/ 152144 h 212309"/>
              <a:gd name="connsiteX63" fmla="*/ 211845 w 250341"/>
              <a:gd name="connsiteY63" fmla="*/ 152605 h 212309"/>
              <a:gd name="connsiteX64" fmla="*/ 210923 w 250341"/>
              <a:gd name="connsiteY64" fmla="*/ 153181 h 212309"/>
              <a:gd name="connsiteX65" fmla="*/ 210116 w 250341"/>
              <a:gd name="connsiteY65" fmla="*/ 153642 h 212309"/>
              <a:gd name="connsiteX66" fmla="*/ 209194 w 250341"/>
              <a:gd name="connsiteY66" fmla="*/ 154219 h 212309"/>
              <a:gd name="connsiteX67" fmla="*/ 208387 w 250341"/>
              <a:gd name="connsiteY67" fmla="*/ 154680 h 212309"/>
              <a:gd name="connsiteX68" fmla="*/ 207465 w 250341"/>
              <a:gd name="connsiteY68" fmla="*/ 155141 h 212309"/>
              <a:gd name="connsiteX69" fmla="*/ 206658 w 250341"/>
              <a:gd name="connsiteY69" fmla="*/ 155602 h 212309"/>
              <a:gd name="connsiteX70" fmla="*/ 205736 w 250341"/>
              <a:gd name="connsiteY70" fmla="*/ 156063 h 212309"/>
              <a:gd name="connsiteX71" fmla="*/ 204929 w 250341"/>
              <a:gd name="connsiteY71" fmla="*/ 156524 h 212309"/>
              <a:gd name="connsiteX72" fmla="*/ 204007 w 250341"/>
              <a:gd name="connsiteY72" fmla="*/ 156985 h 212309"/>
              <a:gd name="connsiteX73" fmla="*/ 203200 w 250341"/>
              <a:gd name="connsiteY73" fmla="*/ 157446 h 212309"/>
              <a:gd name="connsiteX74" fmla="*/ 202278 w 250341"/>
              <a:gd name="connsiteY74" fmla="*/ 157907 h 212309"/>
              <a:gd name="connsiteX75" fmla="*/ 201356 w 250341"/>
              <a:gd name="connsiteY75" fmla="*/ 158253 h 212309"/>
              <a:gd name="connsiteX76" fmla="*/ 200434 w 250341"/>
              <a:gd name="connsiteY76" fmla="*/ 158714 h 212309"/>
              <a:gd name="connsiteX77" fmla="*/ 199512 w 250341"/>
              <a:gd name="connsiteY77" fmla="*/ 159060 h 212309"/>
              <a:gd name="connsiteX78" fmla="*/ 198590 w 250341"/>
              <a:gd name="connsiteY78" fmla="*/ 159405 h 212309"/>
              <a:gd name="connsiteX79" fmla="*/ 197668 w 250341"/>
              <a:gd name="connsiteY79" fmla="*/ 159751 h 212309"/>
              <a:gd name="connsiteX80" fmla="*/ 196746 w 250341"/>
              <a:gd name="connsiteY80" fmla="*/ 160097 h 212309"/>
              <a:gd name="connsiteX81" fmla="*/ 195824 w 250341"/>
              <a:gd name="connsiteY81" fmla="*/ 160443 h 212309"/>
              <a:gd name="connsiteX82" fmla="*/ 194902 w 250341"/>
              <a:gd name="connsiteY82" fmla="*/ 160788 h 212309"/>
              <a:gd name="connsiteX83" fmla="*/ 193980 w 250341"/>
              <a:gd name="connsiteY83" fmla="*/ 161134 h 212309"/>
              <a:gd name="connsiteX84" fmla="*/ 193058 w 250341"/>
              <a:gd name="connsiteY84" fmla="*/ 161480 h 212309"/>
              <a:gd name="connsiteX85" fmla="*/ 192136 w 250341"/>
              <a:gd name="connsiteY85" fmla="*/ 161826 h 212309"/>
              <a:gd name="connsiteX86" fmla="*/ 191214 w 250341"/>
              <a:gd name="connsiteY86" fmla="*/ 162171 h 212309"/>
              <a:gd name="connsiteX87" fmla="*/ 190291 w 250341"/>
              <a:gd name="connsiteY87" fmla="*/ 162402 h 212309"/>
              <a:gd name="connsiteX88" fmla="*/ 189369 w 250341"/>
              <a:gd name="connsiteY88" fmla="*/ 162633 h 212309"/>
              <a:gd name="connsiteX89" fmla="*/ 188332 w 250341"/>
              <a:gd name="connsiteY89" fmla="*/ 162863 h 212309"/>
              <a:gd name="connsiteX90" fmla="*/ 187410 w 250341"/>
              <a:gd name="connsiteY90" fmla="*/ 163094 h 212309"/>
              <a:gd name="connsiteX91" fmla="*/ 186373 w 250341"/>
              <a:gd name="connsiteY91" fmla="*/ 163324 h 212309"/>
              <a:gd name="connsiteX92" fmla="*/ 185451 w 250341"/>
              <a:gd name="connsiteY92" fmla="*/ 163555 h 212309"/>
              <a:gd name="connsiteX93" fmla="*/ 184413 w 250341"/>
              <a:gd name="connsiteY93" fmla="*/ 163785 h 212309"/>
              <a:gd name="connsiteX94" fmla="*/ 183491 w 250341"/>
              <a:gd name="connsiteY94" fmla="*/ 164016 h 212309"/>
              <a:gd name="connsiteX95" fmla="*/ 182454 w 250341"/>
              <a:gd name="connsiteY95" fmla="*/ 164246 h 212309"/>
              <a:gd name="connsiteX96" fmla="*/ 181532 w 250341"/>
              <a:gd name="connsiteY96" fmla="*/ 164362 h 212309"/>
              <a:gd name="connsiteX97" fmla="*/ 180495 w 250341"/>
              <a:gd name="connsiteY97" fmla="*/ 164592 h 212309"/>
              <a:gd name="connsiteX98" fmla="*/ 179572 w 250341"/>
              <a:gd name="connsiteY98" fmla="*/ 164707 h 212309"/>
              <a:gd name="connsiteX99" fmla="*/ 178535 w 250341"/>
              <a:gd name="connsiteY99" fmla="*/ 164823 h 212309"/>
              <a:gd name="connsiteX100" fmla="*/ 177613 w 250341"/>
              <a:gd name="connsiteY100" fmla="*/ 164938 h 212309"/>
              <a:gd name="connsiteX101" fmla="*/ 176460 w 250341"/>
              <a:gd name="connsiteY101" fmla="*/ 165053 h 212309"/>
              <a:gd name="connsiteX102" fmla="*/ 175538 w 250341"/>
              <a:gd name="connsiteY102" fmla="*/ 165053 h 212309"/>
              <a:gd name="connsiteX103" fmla="*/ 174386 w 250341"/>
              <a:gd name="connsiteY103" fmla="*/ 165053 h 212309"/>
              <a:gd name="connsiteX104" fmla="*/ 173464 w 250341"/>
              <a:gd name="connsiteY104" fmla="*/ 165053 h 212309"/>
              <a:gd name="connsiteX105" fmla="*/ 172196 w 250341"/>
              <a:gd name="connsiteY105" fmla="*/ 165053 h 212309"/>
              <a:gd name="connsiteX106" fmla="*/ 171389 w 250341"/>
              <a:gd name="connsiteY106" fmla="*/ 165053 h 212309"/>
              <a:gd name="connsiteX107" fmla="*/ 170006 w 250341"/>
              <a:gd name="connsiteY107" fmla="*/ 165053 h 212309"/>
              <a:gd name="connsiteX108" fmla="*/ 169315 w 250341"/>
              <a:gd name="connsiteY108" fmla="*/ 165053 h 212309"/>
              <a:gd name="connsiteX109" fmla="*/ 167240 w 250341"/>
              <a:gd name="connsiteY109" fmla="*/ 165053 h 212309"/>
              <a:gd name="connsiteX110" fmla="*/ 165165 w 250341"/>
              <a:gd name="connsiteY110" fmla="*/ 165053 h 212309"/>
              <a:gd name="connsiteX111" fmla="*/ 164474 w 250341"/>
              <a:gd name="connsiteY111" fmla="*/ 165053 h 212309"/>
              <a:gd name="connsiteX112" fmla="*/ 163090 w 250341"/>
              <a:gd name="connsiteY112" fmla="*/ 165053 h 212309"/>
              <a:gd name="connsiteX113" fmla="*/ 162284 w 250341"/>
              <a:gd name="connsiteY113" fmla="*/ 165053 h 212309"/>
              <a:gd name="connsiteX114" fmla="*/ 161016 w 250341"/>
              <a:gd name="connsiteY114" fmla="*/ 165053 h 212309"/>
              <a:gd name="connsiteX115" fmla="*/ 160094 w 250341"/>
              <a:gd name="connsiteY115" fmla="*/ 165053 h 212309"/>
              <a:gd name="connsiteX116" fmla="*/ 158941 w 250341"/>
              <a:gd name="connsiteY116" fmla="*/ 165053 h 212309"/>
              <a:gd name="connsiteX117" fmla="*/ 158019 w 250341"/>
              <a:gd name="connsiteY117" fmla="*/ 165053 h 212309"/>
              <a:gd name="connsiteX118" fmla="*/ 156867 w 250341"/>
              <a:gd name="connsiteY118" fmla="*/ 164938 h 212309"/>
              <a:gd name="connsiteX119" fmla="*/ 155944 w 250341"/>
              <a:gd name="connsiteY119" fmla="*/ 164823 h 212309"/>
              <a:gd name="connsiteX120" fmla="*/ 154792 w 250341"/>
              <a:gd name="connsiteY120" fmla="*/ 164707 h 212309"/>
              <a:gd name="connsiteX121" fmla="*/ 153870 w 250341"/>
              <a:gd name="connsiteY121" fmla="*/ 164592 h 212309"/>
              <a:gd name="connsiteX122" fmla="*/ 152833 w 250341"/>
              <a:gd name="connsiteY122" fmla="*/ 164362 h 212309"/>
              <a:gd name="connsiteX123" fmla="*/ 151910 w 250341"/>
              <a:gd name="connsiteY123" fmla="*/ 164131 h 212309"/>
              <a:gd name="connsiteX124" fmla="*/ 150873 w 250341"/>
              <a:gd name="connsiteY124" fmla="*/ 163900 h 212309"/>
              <a:gd name="connsiteX125" fmla="*/ 149951 w 250341"/>
              <a:gd name="connsiteY125" fmla="*/ 163670 h 212309"/>
              <a:gd name="connsiteX126" fmla="*/ 148914 w 250341"/>
              <a:gd name="connsiteY126" fmla="*/ 163439 h 212309"/>
              <a:gd name="connsiteX127" fmla="*/ 147992 w 250341"/>
              <a:gd name="connsiteY127" fmla="*/ 163209 h 212309"/>
              <a:gd name="connsiteX128" fmla="*/ 146954 w 250341"/>
              <a:gd name="connsiteY128" fmla="*/ 162979 h 212309"/>
              <a:gd name="connsiteX129" fmla="*/ 146032 w 250341"/>
              <a:gd name="connsiteY129" fmla="*/ 162748 h 212309"/>
              <a:gd name="connsiteX130" fmla="*/ 144995 w 250341"/>
              <a:gd name="connsiteY130" fmla="*/ 162517 h 212309"/>
              <a:gd name="connsiteX131" fmla="*/ 144073 w 250341"/>
              <a:gd name="connsiteY131" fmla="*/ 162287 h 212309"/>
              <a:gd name="connsiteX132" fmla="*/ 143036 w 250341"/>
              <a:gd name="connsiteY132" fmla="*/ 161941 h 212309"/>
              <a:gd name="connsiteX133" fmla="*/ 142113 w 250341"/>
              <a:gd name="connsiteY133" fmla="*/ 161595 h 212309"/>
              <a:gd name="connsiteX134" fmla="*/ 141191 w 250341"/>
              <a:gd name="connsiteY134" fmla="*/ 161250 h 212309"/>
              <a:gd name="connsiteX135" fmla="*/ 140269 w 250341"/>
              <a:gd name="connsiteY135" fmla="*/ 160904 h 212309"/>
              <a:gd name="connsiteX136" fmla="*/ 139347 w 250341"/>
              <a:gd name="connsiteY136" fmla="*/ 160558 h 212309"/>
              <a:gd name="connsiteX137" fmla="*/ 138425 w 250341"/>
              <a:gd name="connsiteY137" fmla="*/ 160212 h 212309"/>
              <a:gd name="connsiteX138" fmla="*/ 137503 w 250341"/>
              <a:gd name="connsiteY138" fmla="*/ 159866 h 212309"/>
              <a:gd name="connsiteX139" fmla="*/ 136581 w 250341"/>
              <a:gd name="connsiteY139" fmla="*/ 159521 h 212309"/>
              <a:gd name="connsiteX140" fmla="*/ 135659 w 250341"/>
              <a:gd name="connsiteY140" fmla="*/ 159175 h 212309"/>
              <a:gd name="connsiteX141" fmla="*/ 134737 w 250341"/>
              <a:gd name="connsiteY141" fmla="*/ 158829 h 212309"/>
              <a:gd name="connsiteX142" fmla="*/ 133815 w 250341"/>
              <a:gd name="connsiteY142" fmla="*/ 158483 h 212309"/>
              <a:gd name="connsiteX143" fmla="*/ 132893 w 250341"/>
              <a:gd name="connsiteY143" fmla="*/ 158022 h 212309"/>
              <a:gd name="connsiteX144" fmla="*/ 131971 w 250341"/>
              <a:gd name="connsiteY144" fmla="*/ 157561 h 212309"/>
              <a:gd name="connsiteX145" fmla="*/ 131049 w 250341"/>
              <a:gd name="connsiteY145" fmla="*/ 157100 h 212309"/>
              <a:gd name="connsiteX146" fmla="*/ 130242 w 250341"/>
              <a:gd name="connsiteY146" fmla="*/ 156639 h 212309"/>
              <a:gd name="connsiteX147" fmla="*/ 129320 w 250341"/>
              <a:gd name="connsiteY147" fmla="*/ 156178 h 212309"/>
              <a:gd name="connsiteX148" fmla="*/ 128513 w 250341"/>
              <a:gd name="connsiteY148" fmla="*/ 155717 h 212309"/>
              <a:gd name="connsiteX149" fmla="*/ 127591 w 250341"/>
              <a:gd name="connsiteY149" fmla="*/ 155256 h 212309"/>
              <a:gd name="connsiteX150" fmla="*/ 126784 w 250341"/>
              <a:gd name="connsiteY150" fmla="*/ 154795 h 212309"/>
              <a:gd name="connsiteX151" fmla="*/ 125862 w 250341"/>
              <a:gd name="connsiteY151" fmla="*/ 154334 h 212309"/>
              <a:gd name="connsiteX152" fmla="*/ 125055 w 250341"/>
              <a:gd name="connsiteY152" fmla="*/ 153873 h 212309"/>
              <a:gd name="connsiteX153" fmla="*/ 124133 w 250341"/>
              <a:gd name="connsiteY153" fmla="*/ 153296 h 212309"/>
              <a:gd name="connsiteX154" fmla="*/ 123326 w 250341"/>
              <a:gd name="connsiteY154" fmla="*/ 152836 h 212309"/>
              <a:gd name="connsiteX155" fmla="*/ 122404 w 250341"/>
              <a:gd name="connsiteY155" fmla="*/ 152259 h 212309"/>
              <a:gd name="connsiteX156" fmla="*/ 121713 w 250341"/>
              <a:gd name="connsiteY156" fmla="*/ 151798 h 212309"/>
              <a:gd name="connsiteX157" fmla="*/ 120791 w 250341"/>
              <a:gd name="connsiteY157" fmla="*/ 151222 h 212309"/>
              <a:gd name="connsiteX158" fmla="*/ 120099 w 250341"/>
              <a:gd name="connsiteY158" fmla="*/ 150761 h 212309"/>
              <a:gd name="connsiteX159" fmla="*/ 119177 w 250341"/>
              <a:gd name="connsiteY159" fmla="*/ 150069 h 212309"/>
              <a:gd name="connsiteX160" fmla="*/ 118601 w 250341"/>
              <a:gd name="connsiteY160" fmla="*/ 149608 h 212309"/>
              <a:gd name="connsiteX161" fmla="*/ 117679 w 250341"/>
              <a:gd name="connsiteY161" fmla="*/ 148917 h 212309"/>
              <a:gd name="connsiteX162" fmla="*/ 117218 w 250341"/>
              <a:gd name="connsiteY162" fmla="*/ 148571 h 212309"/>
              <a:gd name="connsiteX163" fmla="*/ 116180 w 250341"/>
              <a:gd name="connsiteY163" fmla="*/ 147764 h 212309"/>
              <a:gd name="connsiteX164" fmla="*/ 115835 w 250341"/>
              <a:gd name="connsiteY164" fmla="*/ 147533 h 212309"/>
              <a:gd name="connsiteX165" fmla="*/ 110417 w 250341"/>
              <a:gd name="connsiteY165" fmla="*/ 142808 h 212309"/>
              <a:gd name="connsiteX166" fmla="*/ 110417 w 250341"/>
              <a:gd name="connsiteY166" fmla="*/ 142808 h 212309"/>
              <a:gd name="connsiteX167" fmla="*/ 109265 w 250341"/>
              <a:gd name="connsiteY167" fmla="*/ 141770 h 212309"/>
              <a:gd name="connsiteX168" fmla="*/ 109034 w 250341"/>
              <a:gd name="connsiteY168" fmla="*/ 141540 h 212309"/>
              <a:gd name="connsiteX169" fmla="*/ 107997 w 250341"/>
              <a:gd name="connsiteY169" fmla="*/ 140503 h 212309"/>
              <a:gd name="connsiteX170" fmla="*/ 107651 w 250341"/>
              <a:gd name="connsiteY170" fmla="*/ 140157 h 212309"/>
              <a:gd name="connsiteX171" fmla="*/ 106729 w 250341"/>
              <a:gd name="connsiteY171" fmla="*/ 139119 h 212309"/>
              <a:gd name="connsiteX172" fmla="*/ 106383 w 250341"/>
              <a:gd name="connsiteY172" fmla="*/ 138658 h 212309"/>
              <a:gd name="connsiteX173" fmla="*/ 105461 w 250341"/>
              <a:gd name="connsiteY173" fmla="*/ 137621 h 212309"/>
              <a:gd name="connsiteX174" fmla="*/ 105116 w 250341"/>
              <a:gd name="connsiteY174" fmla="*/ 137160 h 212309"/>
              <a:gd name="connsiteX175" fmla="*/ 104309 w 250341"/>
              <a:gd name="connsiteY175" fmla="*/ 136123 h 212309"/>
              <a:gd name="connsiteX176" fmla="*/ 103848 w 250341"/>
              <a:gd name="connsiteY176" fmla="*/ 135662 h 212309"/>
              <a:gd name="connsiteX177" fmla="*/ 103041 w 250341"/>
              <a:gd name="connsiteY177" fmla="*/ 134624 h 212309"/>
              <a:gd name="connsiteX178" fmla="*/ 102695 w 250341"/>
              <a:gd name="connsiteY178" fmla="*/ 134163 h 212309"/>
              <a:gd name="connsiteX179" fmla="*/ 101888 w 250341"/>
              <a:gd name="connsiteY179" fmla="*/ 133126 h 212309"/>
              <a:gd name="connsiteX180" fmla="*/ 101543 w 250341"/>
              <a:gd name="connsiteY180" fmla="*/ 132665 h 212309"/>
              <a:gd name="connsiteX181" fmla="*/ 100736 w 250341"/>
              <a:gd name="connsiteY181" fmla="*/ 131627 h 212309"/>
              <a:gd name="connsiteX182" fmla="*/ 100390 w 250341"/>
              <a:gd name="connsiteY182" fmla="*/ 131051 h 212309"/>
              <a:gd name="connsiteX183" fmla="*/ 99698 w 250341"/>
              <a:gd name="connsiteY183" fmla="*/ 130014 h 212309"/>
              <a:gd name="connsiteX184" fmla="*/ 99353 w 250341"/>
              <a:gd name="connsiteY184" fmla="*/ 129438 h 212309"/>
              <a:gd name="connsiteX185" fmla="*/ 98661 w 250341"/>
              <a:gd name="connsiteY185" fmla="*/ 128400 h 212309"/>
              <a:gd name="connsiteX186" fmla="*/ 98315 w 250341"/>
              <a:gd name="connsiteY186" fmla="*/ 127824 h 212309"/>
              <a:gd name="connsiteX187" fmla="*/ 97624 w 250341"/>
              <a:gd name="connsiteY187" fmla="*/ 126671 h 212309"/>
              <a:gd name="connsiteX188" fmla="*/ 97278 w 250341"/>
              <a:gd name="connsiteY188" fmla="*/ 126095 h 212309"/>
              <a:gd name="connsiteX189" fmla="*/ 96586 w 250341"/>
              <a:gd name="connsiteY189" fmla="*/ 124943 h 212309"/>
              <a:gd name="connsiteX190" fmla="*/ 96241 w 250341"/>
              <a:gd name="connsiteY190" fmla="*/ 124366 h 212309"/>
              <a:gd name="connsiteX191" fmla="*/ 95549 w 250341"/>
              <a:gd name="connsiteY191" fmla="*/ 123214 h 212309"/>
              <a:gd name="connsiteX192" fmla="*/ 95203 w 250341"/>
              <a:gd name="connsiteY192" fmla="*/ 122637 h 212309"/>
              <a:gd name="connsiteX193" fmla="*/ 94512 w 250341"/>
              <a:gd name="connsiteY193" fmla="*/ 121485 h 212309"/>
              <a:gd name="connsiteX194" fmla="*/ 94166 w 250341"/>
              <a:gd name="connsiteY194" fmla="*/ 120908 h 212309"/>
              <a:gd name="connsiteX195" fmla="*/ 93590 w 250341"/>
              <a:gd name="connsiteY195" fmla="*/ 119756 h 212309"/>
              <a:gd name="connsiteX196" fmla="*/ 93359 w 250341"/>
              <a:gd name="connsiteY196" fmla="*/ 119180 h 212309"/>
              <a:gd name="connsiteX197" fmla="*/ 92783 w 250341"/>
              <a:gd name="connsiteY197" fmla="*/ 117912 h 212309"/>
              <a:gd name="connsiteX198" fmla="*/ 92552 w 250341"/>
              <a:gd name="connsiteY198" fmla="*/ 117335 h 212309"/>
              <a:gd name="connsiteX199" fmla="*/ 91976 w 250341"/>
              <a:gd name="connsiteY199" fmla="*/ 116067 h 212309"/>
              <a:gd name="connsiteX200" fmla="*/ 91746 w 250341"/>
              <a:gd name="connsiteY200" fmla="*/ 115606 h 212309"/>
              <a:gd name="connsiteX201" fmla="*/ 91169 w 250341"/>
              <a:gd name="connsiteY201" fmla="*/ 114338 h 212309"/>
              <a:gd name="connsiteX202" fmla="*/ 90939 w 250341"/>
              <a:gd name="connsiteY202" fmla="*/ 113877 h 212309"/>
              <a:gd name="connsiteX203" fmla="*/ 90363 w 250341"/>
              <a:gd name="connsiteY203" fmla="*/ 112494 h 212309"/>
              <a:gd name="connsiteX204" fmla="*/ 90132 w 250341"/>
              <a:gd name="connsiteY204" fmla="*/ 112033 h 212309"/>
              <a:gd name="connsiteX205" fmla="*/ 89671 w 250341"/>
              <a:gd name="connsiteY205" fmla="*/ 110650 h 212309"/>
              <a:gd name="connsiteX206" fmla="*/ 89556 w 250341"/>
              <a:gd name="connsiteY206" fmla="*/ 110189 h 212309"/>
              <a:gd name="connsiteX207" fmla="*/ 89095 w 250341"/>
              <a:gd name="connsiteY207" fmla="*/ 108691 h 212309"/>
              <a:gd name="connsiteX208" fmla="*/ 88980 w 250341"/>
              <a:gd name="connsiteY208" fmla="*/ 108345 h 212309"/>
              <a:gd name="connsiteX209" fmla="*/ 88518 w 250341"/>
              <a:gd name="connsiteY209" fmla="*/ 106846 h 212309"/>
              <a:gd name="connsiteX210" fmla="*/ 88518 w 250341"/>
              <a:gd name="connsiteY210" fmla="*/ 106501 h 212309"/>
              <a:gd name="connsiteX211" fmla="*/ 88057 w 250341"/>
              <a:gd name="connsiteY211" fmla="*/ 104887 h 212309"/>
              <a:gd name="connsiteX212" fmla="*/ 88057 w 250341"/>
              <a:gd name="connsiteY212" fmla="*/ 104657 h 212309"/>
              <a:gd name="connsiteX213" fmla="*/ 87596 w 250341"/>
              <a:gd name="connsiteY213" fmla="*/ 102928 h 212309"/>
              <a:gd name="connsiteX214" fmla="*/ 87596 w 250341"/>
              <a:gd name="connsiteY214" fmla="*/ 102928 h 212309"/>
              <a:gd name="connsiteX215" fmla="*/ 85176 w 250341"/>
              <a:gd name="connsiteY215" fmla="*/ 87137 h 212309"/>
              <a:gd name="connsiteX216" fmla="*/ 85176 w 250341"/>
              <a:gd name="connsiteY216" fmla="*/ 87137 h 212309"/>
              <a:gd name="connsiteX217" fmla="*/ 85061 w 250341"/>
              <a:gd name="connsiteY217" fmla="*/ 82642 h 212309"/>
              <a:gd name="connsiteX218" fmla="*/ 165857 w 250341"/>
              <a:gd name="connsiteY218" fmla="*/ 0 h 212309"/>
              <a:gd name="connsiteX219" fmla="*/ 163090 w 250341"/>
              <a:gd name="connsiteY219" fmla="*/ 0 h 212309"/>
              <a:gd name="connsiteX220" fmla="*/ 75955 w 250341"/>
              <a:gd name="connsiteY220" fmla="*/ 87137 h 212309"/>
              <a:gd name="connsiteX221" fmla="*/ 0 w 250341"/>
              <a:gd name="connsiteY221" fmla="*/ 87137 h 212309"/>
              <a:gd name="connsiteX222" fmla="*/ 125171 w 250341"/>
              <a:gd name="connsiteY222" fmla="*/ 212310 h 212309"/>
              <a:gd name="connsiteX223" fmla="*/ 250341 w 250341"/>
              <a:gd name="connsiteY223" fmla="*/ 87137 h 212309"/>
              <a:gd name="connsiteX224" fmla="*/ 250341 w 250341"/>
              <a:gd name="connsiteY224" fmla="*/ 84832 h 212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</a:cxnLst>
            <a:rect l="l" t="t" r="r" b="b"/>
            <a:pathLst>
              <a:path w="250341" h="212309">
                <a:moveTo>
                  <a:pt x="249649" y="85639"/>
                </a:moveTo>
                <a:cubicBezTo>
                  <a:pt x="249649" y="86445"/>
                  <a:pt x="249649" y="87368"/>
                  <a:pt x="249649" y="88174"/>
                </a:cubicBezTo>
                <a:cubicBezTo>
                  <a:pt x="249649" y="88751"/>
                  <a:pt x="249649" y="89442"/>
                  <a:pt x="249534" y="90019"/>
                </a:cubicBezTo>
                <a:cubicBezTo>
                  <a:pt x="249534" y="90019"/>
                  <a:pt x="249534" y="90019"/>
                  <a:pt x="249534" y="90019"/>
                </a:cubicBezTo>
                <a:cubicBezTo>
                  <a:pt x="248958" y="96704"/>
                  <a:pt x="247690" y="103274"/>
                  <a:pt x="245615" y="109382"/>
                </a:cubicBezTo>
                <a:cubicBezTo>
                  <a:pt x="245615" y="109382"/>
                  <a:pt x="245615" y="109382"/>
                  <a:pt x="245615" y="109382"/>
                </a:cubicBezTo>
                <a:cubicBezTo>
                  <a:pt x="245385" y="109959"/>
                  <a:pt x="245270" y="110535"/>
                  <a:pt x="245039" y="110996"/>
                </a:cubicBezTo>
                <a:cubicBezTo>
                  <a:pt x="245039" y="110996"/>
                  <a:pt x="245039" y="111111"/>
                  <a:pt x="245039" y="111226"/>
                </a:cubicBezTo>
                <a:cubicBezTo>
                  <a:pt x="244809" y="111688"/>
                  <a:pt x="244693" y="112264"/>
                  <a:pt x="244463" y="112725"/>
                </a:cubicBezTo>
                <a:cubicBezTo>
                  <a:pt x="244463" y="112725"/>
                  <a:pt x="244463" y="112955"/>
                  <a:pt x="244347" y="113071"/>
                </a:cubicBezTo>
                <a:cubicBezTo>
                  <a:pt x="244117" y="113532"/>
                  <a:pt x="244002" y="113993"/>
                  <a:pt x="243771" y="114454"/>
                </a:cubicBezTo>
                <a:cubicBezTo>
                  <a:pt x="243771" y="114569"/>
                  <a:pt x="243771" y="114684"/>
                  <a:pt x="243656" y="114800"/>
                </a:cubicBezTo>
                <a:cubicBezTo>
                  <a:pt x="243426" y="115261"/>
                  <a:pt x="243310" y="115722"/>
                  <a:pt x="243080" y="116183"/>
                </a:cubicBezTo>
                <a:cubicBezTo>
                  <a:pt x="243080" y="116298"/>
                  <a:pt x="242964" y="116528"/>
                  <a:pt x="242849" y="116644"/>
                </a:cubicBezTo>
                <a:cubicBezTo>
                  <a:pt x="242619" y="117105"/>
                  <a:pt x="242503" y="117566"/>
                  <a:pt x="242273" y="117912"/>
                </a:cubicBezTo>
                <a:cubicBezTo>
                  <a:pt x="242273" y="118027"/>
                  <a:pt x="242158" y="118257"/>
                  <a:pt x="242042" y="118372"/>
                </a:cubicBezTo>
                <a:cubicBezTo>
                  <a:pt x="241812" y="118834"/>
                  <a:pt x="241697" y="119180"/>
                  <a:pt x="241466" y="119640"/>
                </a:cubicBezTo>
                <a:cubicBezTo>
                  <a:pt x="241466" y="119756"/>
                  <a:pt x="241351" y="119986"/>
                  <a:pt x="241236" y="120101"/>
                </a:cubicBezTo>
                <a:cubicBezTo>
                  <a:pt x="241005" y="120447"/>
                  <a:pt x="240775" y="120908"/>
                  <a:pt x="240659" y="121254"/>
                </a:cubicBezTo>
                <a:cubicBezTo>
                  <a:pt x="240659" y="121485"/>
                  <a:pt x="240429" y="121600"/>
                  <a:pt x="240429" y="121830"/>
                </a:cubicBezTo>
                <a:cubicBezTo>
                  <a:pt x="240198" y="122176"/>
                  <a:pt x="239968" y="122637"/>
                  <a:pt x="239852" y="122983"/>
                </a:cubicBezTo>
                <a:cubicBezTo>
                  <a:pt x="239852" y="123214"/>
                  <a:pt x="239622" y="123329"/>
                  <a:pt x="239507" y="123559"/>
                </a:cubicBezTo>
                <a:cubicBezTo>
                  <a:pt x="239276" y="123905"/>
                  <a:pt x="239046" y="124251"/>
                  <a:pt x="238815" y="124712"/>
                </a:cubicBezTo>
                <a:cubicBezTo>
                  <a:pt x="238815" y="124943"/>
                  <a:pt x="238585" y="125058"/>
                  <a:pt x="238469" y="125288"/>
                </a:cubicBezTo>
                <a:cubicBezTo>
                  <a:pt x="238239" y="125634"/>
                  <a:pt x="238008" y="125980"/>
                  <a:pt x="237778" y="126326"/>
                </a:cubicBezTo>
                <a:cubicBezTo>
                  <a:pt x="237663" y="126556"/>
                  <a:pt x="237547" y="126671"/>
                  <a:pt x="237432" y="126902"/>
                </a:cubicBezTo>
                <a:cubicBezTo>
                  <a:pt x="237201" y="127248"/>
                  <a:pt x="236971" y="127593"/>
                  <a:pt x="236741" y="127939"/>
                </a:cubicBezTo>
                <a:cubicBezTo>
                  <a:pt x="236625" y="128170"/>
                  <a:pt x="236510" y="128285"/>
                  <a:pt x="236395" y="128515"/>
                </a:cubicBezTo>
                <a:cubicBezTo>
                  <a:pt x="236164" y="128861"/>
                  <a:pt x="235934" y="129207"/>
                  <a:pt x="235703" y="129553"/>
                </a:cubicBezTo>
                <a:cubicBezTo>
                  <a:pt x="235588" y="129783"/>
                  <a:pt x="235473" y="129899"/>
                  <a:pt x="235242" y="130129"/>
                </a:cubicBezTo>
                <a:cubicBezTo>
                  <a:pt x="235012" y="130475"/>
                  <a:pt x="234781" y="130821"/>
                  <a:pt x="234550" y="131051"/>
                </a:cubicBezTo>
                <a:cubicBezTo>
                  <a:pt x="234435" y="131282"/>
                  <a:pt x="234320" y="131397"/>
                  <a:pt x="234090" y="131627"/>
                </a:cubicBezTo>
                <a:cubicBezTo>
                  <a:pt x="233859" y="131973"/>
                  <a:pt x="233629" y="132319"/>
                  <a:pt x="233398" y="132550"/>
                </a:cubicBezTo>
                <a:cubicBezTo>
                  <a:pt x="233283" y="132780"/>
                  <a:pt x="233052" y="133011"/>
                  <a:pt x="232937" y="133126"/>
                </a:cubicBezTo>
                <a:cubicBezTo>
                  <a:pt x="232707" y="133472"/>
                  <a:pt x="232476" y="133702"/>
                  <a:pt x="232245" y="134048"/>
                </a:cubicBezTo>
                <a:cubicBezTo>
                  <a:pt x="232130" y="134278"/>
                  <a:pt x="231900" y="134509"/>
                  <a:pt x="231784" y="134624"/>
                </a:cubicBezTo>
                <a:cubicBezTo>
                  <a:pt x="231554" y="134970"/>
                  <a:pt x="231323" y="135201"/>
                  <a:pt x="231093" y="135546"/>
                </a:cubicBezTo>
                <a:cubicBezTo>
                  <a:pt x="230978" y="135777"/>
                  <a:pt x="230747" y="136007"/>
                  <a:pt x="230632" y="136123"/>
                </a:cubicBezTo>
                <a:cubicBezTo>
                  <a:pt x="230401" y="136469"/>
                  <a:pt x="230171" y="136699"/>
                  <a:pt x="229940" y="136930"/>
                </a:cubicBezTo>
                <a:cubicBezTo>
                  <a:pt x="229710" y="137160"/>
                  <a:pt x="229595" y="137390"/>
                  <a:pt x="229364" y="137506"/>
                </a:cubicBezTo>
                <a:cubicBezTo>
                  <a:pt x="229133" y="137736"/>
                  <a:pt x="228903" y="138082"/>
                  <a:pt x="228672" y="138313"/>
                </a:cubicBezTo>
                <a:cubicBezTo>
                  <a:pt x="228442" y="138543"/>
                  <a:pt x="228327" y="138658"/>
                  <a:pt x="228096" y="138889"/>
                </a:cubicBezTo>
                <a:cubicBezTo>
                  <a:pt x="227866" y="139119"/>
                  <a:pt x="227635" y="139465"/>
                  <a:pt x="227289" y="139696"/>
                </a:cubicBezTo>
                <a:cubicBezTo>
                  <a:pt x="227059" y="139926"/>
                  <a:pt x="226944" y="140042"/>
                  <a:pt x="226713" y="140272"/>
                </a:cubicBezTo>
                <a:cubicBezTo>
                  <a:pt x="226482" y="140503"/>
                  <a:pt x="226252" y="140848"/>
                  <a:pt x="225906" y="141079"/>
                </a:cubicBezTo>
                <a:cubicBezTo>
                  <a:pt x="225676" y="141309"/>
                  <a:pt x="225561" y="141425"/>
                  <a:pt x="225330" y="141655"/>
                </a:cubicBezTo>
                <a:cubicBezTo>
                  <a:pt x="225099" y="141886"/>
                  <a:pt x="224754" y="142116"/>
                  <a:pt x="224523" y="142462"/>
                </a:cubicBezTo>
                <a:cubicBezTo>
                  <a:pt x="224293" y="142693"/>
                  <a:pt x="224062" y="142808"/>
                  <a:pt x="223947" y="143038"/>
                </a:cubicBezTo>
                <a:cubicBezTo>
                  <a:pt x="223716" y="143269"/>
                  <a:pt x="223371" y="143499"/>
                  <a:pt x="223140" y="143730"/>
                </a:cubicBezTo>
                <a:cubicBezTo>
                  <a:pt x="222910" y="143961"/>
                  <a:pt x="222679" y="144076"/>
                  <a:pt x="222564" y="144306"/>
                </a:cubicBezTo>
                <a:cubicBezTo>
                  <a:pt x="222333" y="144537"/>
                  <a:pt x="221987" y="144767"/>
                  <a:pt x="221757" y="144998"/>
                </a:cubicBezTo>
                <a:cubicBezTo>
                  <a:pt x="221527" y="145228"/>
                  <a:pt x="221296" y="145344"/>
                  <a:pt x="221065" y="145574"/>
                </a:cubicBezTo>
                <a:cubicBezTo>
                  <a:pt x="220835" y="145805"/>
                  <a:pt x="220489" y="146035"/>
                  <a:pt x="220259" y="146266"/>
                </a:cubicBezTo>
                <a:cubicBezTo>
                  <a:pt x="220028" y="146496"/>
                  <a:pt x="219798" y="146611"/>
                  <a:pt x="219567" y="146842"/>
                </a:cubicBezTo>
                <a:cubicBezTo>
                  <a:pt x="219336" y="147073"/>
                  <a:pt x="218991" y="147303"/>
                  <a:pt x="218760" y="147533"/>
                </a:cubicBezTo>
                <a:cubicBezTo>
                  <a:pt x="218530" y="147764"/>
                  <a:pt x="218299" y="147879"/>
                  <a:pt x="218069" y="148110"/>
                </a:cubicBezTo>
                <a:cubicBezTo>
                  <a:pt x="217838" y="148340"/>
                  <a:pt x="217493" y="148571"/>
                  <a:pt x="217262" y="148801"/>
                </a:cubicBezTo>
                <a:cubicBezTo>
                  <a:pt x="217031" y="149032"/>
                  <a:pt x="216801" y="149147"/>
                  <a:pt x="216570" y="149378"/>
                </a:cubicBezTo>
                <a:cubicBezTo>
                  <a:pt x="216340" y="149608"/>
                  <a:pt x="215994" y="149839"/>
                  <a:pt x="215764" y="149954"/>
                </a:cubicBezTo>
                <a:cubicBezTo>
                  <a:pt x="215533" y="150185"/>
                  <a:pt x="215302" y="150300"/>
                  <a:pt x="215072" y="150530"/>
                </a:cubicBezTo>
                <a:cubicBezTo>
                  <a:pt x="214842" y="150761"/>
                  <a:pt x="214496" y="150876"/>
                  <a:pt x="214265" y="151107"/>
                </a:cubicBezTo>
                <a:cubicBezTo>
                  <a:pt x="214035" y="151222"/>
                  <a:pt x="213804" y="151452"/>
                  <a:pt x="213458" y="151568"/>
                </a:cubicBezTo>
                <a:cubicBezTo>
                  <a:pt x="213228" y="151798"/>
                  <a:pt x="212882" y="151913"/>
                  <a:pt x="212651" y="152144"/>
                </a:cubicBezTo>
                <a:cubicBezTo>
                  <a:pt x="212421" y="152259"/>
                  <a:pt x="212191" y="152490"/>
                  <a:pt x="211845" y="152605"/>
                </a:cubicBezTo>
                <a:cubicBezTo>
                  <a:pt x="211614" y="152836"/>
                  <a:pt x="211268" y="152951"/>
                  <a:pt x="210923" y="153181"/>
                </a:cubicBezTo>
                <a:cubicBezTo>
                  <a:pt x="210692" y="153296"/>
                  <a:pt x="210346" y="153527"/>
                  <a:pt x="210116" y="153642"/>
                </a:cubicBezTo>
                <a:cubicBezTo>
                  <a:pt x="209770" y="153873"/>
                  <a:pt x="209540" y="153988"/>
                  <a:pt x="209194" y="154219"/>
                </a:cubicBezTo>
                <a:cubicBezTo>
                  <a:pt x="208963" y="154334"/>
                  <a:pt x="208617" y="154564"/>
                  <a:pt x="208387" y="154680"/>
                </a:cubicBezTo>
                <a:cubicBezTo>
                  <a:pt x="208041" y="154795"/>
                  <a:pt x="207811" y="155025"/>
                  <a:pt x="207465" y="155141"/>
                </a:cubicBezTo>
                <a:cubicBezTo>
                  <a:pt x="207234" y="155256"/>
                  <a:pt x="206889" y="155487"/>
                  <a:pt x="206658" y="155602"/>
                </a:cubicBezTo>
                <a:cubicBezTo>
                  <a:pt x="206312" y="155717"/>
                  <a:pt x="206082" y="155948"/>
                  <a:pt x="205736" y="156063"/>
                </a:cubicBezTo>
                <a:cubicBezTo>
                  <a:pt x="205505" y="156178"/>
                  <a:pt x="205160" y="156408"/>
                  <a:pt x="204929" y="156524"/>
                </a:cubicBezTo>
                <a:cubicBezTo>
                  <a:pt x="204583" y="156639"/>
                  <a:pt x="204353" y="156870"/>
                  <a:pt x="204007" y="156985"/>
                </a:cubicBezTo>
                <a:cubicBezTo>
                  <a:pt x="203777" y="157100"/>
                  <a:pt x="203431" y="157216"/>
                  <a:pt x="203200" y="157446"/>
                </a:cubicBezTo>
                <a:cubicBezTo>
                  <a:pt x="202854" y="157561"/>
                  <a:pt x="202624" y="157792"/>
                  <a:pt x="202278" y="157907"/>
                </a:cubicBezTo>
                <a:cubicBezTo>
                  <a:pt x="201933" y="158022"/>
                  <a:pt x="201702" y="158137"/>
                  <a:pt x="201356" y="158253"/>
                </a:cubicBezTo>
                <a:cubicBezTo>
                  <a:pt x="201011" y="158368"/>
                  <a:pt x="200780" y="158483"/>
                  <a:pt x="200434" y="158714"/>
                </a:cubicBezTo>
                <a:cubicBezTo>
                  <a:pt x="200088" y="158829"/>
                  <a:pt x="199858" y="158944"/>
                  <a:pt x="199512" y="159060"/>
                </a:cubicBezTo>
                <a:cubicBezTo>
                  <a:pt x="199166" y="159175"/>
                  <a:pt x="198936" y="159290"/>
                  <a:pt x="198590" y="159405"/>
                </a:cubicBezTo>
                <a:cubicBezTo>
                  <a:pt x="198244" y="159521"/>
                  <a:pt x="198014" y="159636"/>
                  <a:pt x="197668" y="159751"/>
                </a:cubicBezTo>
                <a:cubicBezTo>
                  <a:pt x="197322" y="159866"/>
                  <a:pt x="197092" y="159982"/>
                  <a:pt x="196746" y="160097"/>
                </a:cubicBezTo>
                <a:cubicBezTo>
                  <a:pt x="196400" y="160212"/>
                  <a:pt x="196170" y="160327"/>
                  <a:pt x="195824" y="160443"/>
                </a:cubicBezTo>
                <a:cubicBezTo>
                  <a:pt x="195478" y="160443"/>
                  <a:pt x="195248" y="160673"/>
                  <a:pt x="194902" y="160788"/>
                </a:cubicBezTo>
                <a:cubicBezTo>
                  <a:pt x="194556" y="160788"/>
                  <a:pt x="194325" y="161019"/>
                  <a:pt x="193980" y="161134"/>
                </a:cubicBezTo>
                <a:cubicBezTo>
                  <a:pt x="193634" y="161134"/>
                  <a:pt x="193403" y="161365"/>
                  <a:pt x="193058" y="161480"/>
                </a:cubicBezTo>
                <a:cubicBezTo>
                  <a:pt x="192712" y="161480"/>
                  <a:pt x="192366" y="161711"/>
                  <a:pt x="192136" y="161826"/>
                </a:cubicBezTo>
                <a:cubicBezTo>
                  <a:pt x="191790" y="161826"/>
                  <a:pt x="191559" y="162056"/>
                  <a:pt x="191214" y="162171"/>
                </a:cubicBezTo>
                <a:cubicBezTo>
                  <a:pt x="190868" y="162171"/>
                  <a:pt x="190522" y="162402"/>
                  <a:pt x="190291" y="162402"/>
                </a:cubicBezTo>
                <a:cubicBezTo>
                  <a:pt x="189946" y="162402"/>
                  <a:pt x="189715" y="162633"/>
                  <a:pt x="189369" y="162633"/>
                </a:cubicBezTo>
                <a:cubicBezTo>
                  <a:pt x="189023" y="162633"/>
                  <a:pt x="188678" y="162863"/>
                  <a:pt x="188332" y="162863"/>
                </a:cubicBezTo>
                <a:cubicBezTo>
                  <a:pt x="187986" y="162863"/>
                  <a:pt x="187756" y="162979"/>
                  <a:pt x="187410" y="163094"/>
                </a:cubicBezTo>
                <a:cubicBezTo>
                  <a:pt x="187064" y="163094"/>
                  <a:pt x="186718" y="163209"/>
                  <a:pt x="186373" y="163324"/>
                </a:cubicBezTo>
                <a:cubicBezTo>
                  <a:pt x="186027" y="163324"/>
                  <a:pt x="185796" y="163439"/>
                  <a:pt x="185451" y="163555"/>
                </a:cubicBezTo>
                <a:cubicBezTo>
                  <a:pt x="185105" y="163555"/>
                  <a:pt x="184759" y="163670"/>
                  <a:pt x="184413" y="163785"/>
                </a:cubicBezTo>
                <a:cubicBezTo>
                  <a:pt x="184068" y="163785"/>
                  <a:pt x="183837" y="163900"/>
                  <a:pt x="183491" y="164016"/>
                </a:cubicBezTo>
                <a:cubicBezTo>
                  <a:pt x="183145" y="164016"/>
                  <a:pt x="182800" y="164131"/>
                  <a:pt x="182454" y="164246"/>
                </a:cubicBezTo>
                <a:cubicBezTo>
                  <a:pt x="182108" y="164246"/>
                  <a:pt x="181878" y="164362"/>
                  <a:pt x="181532" y="164362"/>
                </a:cubicBezTo>
                <a:cubicBezTo>
                  <a:pt x="181186" y="164362"/>
                  <a:pt x="180840" y="164477"/>
                  <a:pt x="180495" y="164592"/>
                </a:cubicBezTo>
                <a:cubicBezTo>
                  <a:pt x="180149" y="164592"/>
                  <a:pt x="179918" y="164592"/>
                  <a:pt x="179572" y="164707"/>
                </a:cubicBezTo>
                <a:cubicBezTo>
                  <a:pt x="179227" y="164707"/>
                  <a:pt x="178881" y="164707"/>
                  <a:pt x="178535" y="164823"/>
                </a:cubicBezTo>
                <a:cubicBezTo>
                  <a:pt x="178189" y="164823"/>
                  <a:pt x="177959" y="164823"/>
                  <a:pt x="177613" y="164938"/>
                </a:cubicBezTo>
                <a:cubicBezTo>
                  <a:pt x="177267" y="164938"/>
                  <a:pt x="176921" y="164938"/>
                  <a:pt x="176460" y="165053"/>
                </a:cubicBezTo>
                <a:cubicBezTo>
                  <a:pt x="176115" y="165053"/>
                  <a:pt x="175884" y="165053"/>
                  <a:pt x="175538" y="165053"/>
                </a:cubicBezTo>
                <a:cubicBezTo>
                  <a:pt x="175193" y="165053"/>
                  <a:pt x="174732" y="165053"/>
                  <a:pt x="174386" y="165053"/>
                </a:cubicBezTo>
                <a:cubicBezTo>
                  <a:pt x="174040" y="165053"/>
                  <a:pt x="173809" y="165053"/>
                  <a:pt x="173464" y="165053"/>
                </a:cubicBezTo>
                <a:cubicBezTo>
                  <a:pt x="173003" y="165053"/>
                  <a:pt x="172657" y="165053"/>
                  <a:pt x="172196" y="165053"/>
                </a:cubicBezTo>
                <a:cubicBezTo>
                  <a:pt x="171966" y="165053"/>
                  <a:pt x="171620" y="165053"/>
                  <a:pt x="171389" y="165053"/>
                </a:cubicBezTo>
                <a:cubicBezTo>
                  <a:pt x="170928" y="165053"/>
                  <a:pt x="170467" y="165053"/>
                  <a:pt x="170006" y="165053"/>
                </a:cubicBezTo>
                <a:cubicBezTo>
                  <a:pt x="169775" y="165053"/>
                  <a:pt x="169545" y="165053"/>
                  <a:pt x="169315" y="165053"/>
                </a:cubicBezTo>
                <a:cubicBezTo>
                  <a:pt x="168623" y="165053"/>
                  <a:pt x="167931" y="165053"/>
                  <a:pt x="167240" y="165053"/>
                </a:cubicBezTo>
                <a:cubicBezTo>
                  <a:pt x="166548" y="165053"/>
                  <a:pt x="165857" y="165053"/>
                  <a:pt x="165165" y="165053"/>
                </a:cubicBezTo>
                <a:cubicBezTo>
                  <a:pt x="164935" y="165053"/>
                  <a:pt x="164704" y="165053"/>
                  <a:pt x="164474" y="165053"/>
                </a:cubicBezTo>
                <a:cubicBezTo>
                  <a:pt x="164013" y="165053"/>
                  <a:pt x="163552" y="165053"/>
                  <a:pt x="163090" y="165053"/>
                </a:cubicBezTo>
                <a:cubicBezTo>
                  <a:pt x="162860" y="165053"/>
                  <a:pt x="162514" y="165053"/>
                  <a:pt x="162284" y="165053"/>
                </a:cubicBezTo>
                <a:cubicBezTo>
                  <a:pt x="161823" y="165053"/>
                  <a:pt x="161477" y="165053"/>
                  <a:pt x="161016" y="165053"/>
                </a:cubicBezTo>
                <a:cubicBezTo>
                  <a:pt x="160670" y="165053"/>
                  <a:pt x="160440" y="165053"/>
                  <a:pt x="160094" y="165053"/>
                </a:cubicBezTo>
                <a:cubicBezTo>
                  <a:pt x="159748" y="165053"/>
                  <a:pt x="159287" y="165053"/>
                  <a:pt x="158941" y="165053"/>
                </a:cubicBezTo>
                <a:cubicBezTo>
                  <a:pt x="158595" y="165053"/>
                  <a:pt x="158365" y="165053"/>
                  <a:pt x="158019" y="165053"/>
                </a:cubicBezTo>
                <a:cubicBezTo>
                  <a:pt x="157673" y="165053"/>
                  <a:pt x="157212" y="165053"/>
                  <a:pt x="156867" y="164938"/>
                </a:cubicBezTo>
                <a:cubicBezTo>
                  <a:pt x="156521" y="164938"/>
                  <a:pt x="156290" y="164938"/>
                  <a:pt x="155944" y="164823"/>
                </a:cubicBezTo>
                <a:cubicBezTo>
                  <a:pt x="155599" y="164823"/>
                  <a:pt x="155253" y="164823"/>
                  <a:pt x="154792" y="164707"/>
                </a:cubicBezTo>
                <a:cubicBezTo>
                  <a:pt x="154446" y="164707"/>
                  <a:pt x="154216" y="164707"/>
                  <a:pt x="153870" y="164592"/>
                </a:cubicBezTo>
                <a:cubicBezTo>
                  <a:pt x="153524" y="164592"/>
                  <a:pt x="153178" y="164477"/>
                  <a:pt x="152833" y="164362"/>
                </a:cubicBezTo>
                <a:cubicBezTo>
                  <a:pt x="152487" y="164362"/>
                  <a:pt x="152256" y="164362"/>
                  <a:pt x="151910" y="164131"/>
                </a:cubicBezTo>
                <a:cubicBezTo>
                  <a:pt x="151565" y="164131"/>
                  <a:pt x="151219" y="164016"/>
                  <a:pt x="150873" y="163900"/>
                </a:cubicBezTo>
                <a:cubicBezTo>
                  <a:pt x="150527" y="163900"/>
                  <a:pt x="150297" y="163785"/>
                  <a:pt x="149951" y="163670"/>
                </a:cubicBezTo>
                <a:cubicBezTo>
                  <a:pt x="149605" y="163670"/>
                  <a:pt x="149259" y="163555"/>
                  <a:pt x="148914" y="163439"/>
                </a:cubicBezTo>
                <a:cubicBezTo>
                  <a:pt x="148568" y="163439"/>
                  <a:pt x="148338" y="163324"/>
                  <a:pt x="147992" y="163209"/>
                </a:cubicBezTo>
                <a:cubicBezTo>
                  <a:pt x="147646" y="163209"/>
                  <a:pt x="147300" y="163094"/>
                  <a:pt x="146954" y="162979"/>
                </a:cubicBezTo>
                <a:cubicBezTo>
                  <a:pt x="146609" y="162979"/>
                  <a:pt x="146378" y="162863"/>
                  <a:pt x="146032" y="162748"/>
                </a:cubicBezTo>
                <a:cubicBezTo>
                  <a:pt x="145687" y="162748"/>
                  <a:pt x="145341" y="162517"/>
                  <a:pt x="144995" y="162517"/>
                </a:cubicBezTo>
                <a:cubicBezTo>
                  <a:pt x="144649" y="162517"/>
                  <a:pt x="144419" y="162287"/>
                  <a:pt x="144073" y="162287"/>
                </a:cubicBezTo>
                <a:cubicBezTo>
                  <a:pt x="143727" y="162287"/>
                  <a:pt x="143381" y="162056"/>
                  <a:pt x="143036" y="161941"/>
                </a:cubicBezTo>
                <a:cubicBezTo>
                  <a:pt x="142690" y="161941"/>
                  <a:pt x="142459" y="161711"/>
                  <a:pt x="142113" y="161595"/>
                </a:cubicBezTo>
                <a:cubicBezTo>
                  <a:pt x="141768" y="161595"/>
                  <a:pt x="141422" y="161365"/>
                  <a:pt x="141191" y="161250"/>
                </a:cubicBezTo>
                <a:cubicBezTo>
                  <a:pt x="140846" y="161250"/>
                  <a:pt x="140615" y="161019"/>
                  <a:pt x="140269" y="160904"/>
                </a:cubicBezTo>
                <a:cubicBezTo>
                  <a:pt x="139924" y="160904"/>
                  <a:pt x="139578" y="160673"/>
                  <a:pt x="139347" y="160558"/>
                </a:cubicBezTo>
                <a:cubicBezTo>
                  <a:pt x="139002" y="160558"/>
                  <a:pt x="138771" y="160327"/>
                  <a:pt x="138425" y="160212"/>
                </a:cubicBezTo>
                <a:cubicBezTo>
                  <a:pt x="138079" y="160097"/>
                  <a:pt x="137849" y="159982"/>
                  <a:pt x="137503" y="159866"/>
                </a:cubicBezTo>
                <a:cubicBezTo>
                  <a:pt x="137157" y="159751"/>
                  <a:pt x="136927" y="159636"/>
                  <a:pt x="136581" y="159521"/>
                </a:cubicBezTo>
                <a:cubicBezTo>
                  <a:pt x="136235" y="159405"/>
                  <a:pt x="136005" y="159290"/>
                  <a:pt x="135659" y="159175"/>
                </a:cubicBezTo>
                <a:cubicBezTo>
                  <a:pt x="135313" y="159060"/>
                  <a:pt x="135083" y="158944"/>
                  <a:pt x="134737" y="158829"/>
                </a:cubicBezTo>
                <a:cubicBezTo>
                  <a:pt x="134391" y="158714"/>
                  <a:pt x="134161" y="158599"/>
                  <a:pt x="133815" y="158483"/>
                </a:cubicBezTo>
                <a:cubicBezTo>
                  <a:pt x="133469" y="158368"/>
                  <a:pt x="133239" y="158253"/>
                  <a:pt x="132893" y="158022"/>
                </a:cubicBezTo>
                <a:cubicBezTo>
                  <a:pt x="132547" y="157907"/>
                  <a:pt x="132317" y="157792"/>
                  <a:pt x="131971" y="157561"/>
                </a:cubicBezTo>
                <a:cubicBezTo>
                  <a:pt x="131625" y="157446"/>
                  <a:pt x="131394" y="157331"/>
                  <a:pt x="131049" y="157100"/>
                </a:cubicBezTo>
                <a:cubicBezTo>
                  <a:pt x="130818" y="156985"/>
                  <a:pt x="130473" y="156870"/>
                  <a:pt x="130242" y="156639"/>
                </a:cubicBezTo>
                <a:cubicBezTo>
                  <a:pt x="129896" y="156524"/>
                  <a:pt x="129666" y="156293"/>
                  <a:pt x="129320" y="156178"/>
                </a:cubicBezTo>
                <a:cubicBezTo>
                  <a:pt x="129089" y="156063"/>
                  <a:pt x="128744" y="155832"/>
                  <a:pt x="128513" y="155717"/>
                </a:cubicBezTo>
                <a:cubicBezTo>
                  <a:pt x="128167" y="155602"/>
                  <a:pt x="127937" y="155371"/>
                  <a:pt x="127591" y="155256"/>
                </a:cubicBezTo>
                <a:cubicBezTo>
                  <a:pt x="127360" y="155141"/>
                  <a:pt x="127015" y="154910"/>
                  <a:pt x="126784" y="154795"/>
                </a:cubicBezTo>
                <a:cubicBezTo>
                  <a:pt x="126439" y="154680"/>
                  <a:pt x="126208" y="154449"/>
                  <a:pt x="125862" y="154334"/>
                </a:cubicBezTo>
                <a:cubicBezTo>
                  <a:pt x="125631" y="154219"/>
                  <a:pt x="125286" y="153988"/>
                  <a:pt x="125055" y="153873"/>
                </a:cubicBezTo>
                <a:cubicBezTo>
                  <a:pt x="124710" y="153642"/>
                  <a:pt x="124479" y="153527"/>
                  <a:pt x="124133" y="153296"/>
                </a:cubicBezTo>
                <a:cubicBezTo>
                  <a:pt x="123903" y="153181"/>
                  <a:pt x="123672" y="152951"/>
                  <a:pt x="123326" y="152836"/>
                </a:cubicBezTo>
                <a:cubicBezTo>
                  <a:pt x="122981" y="152605"/>
                  <a:pt x="122750" y="152490"/>
                  <a:pt x="122404" y="152259"/>
                </a:cubicBezTo>
                <a:cubicBezTo>
                  <a:pt x="122174" y="152144"/>
                  <a:pt x="121943" y="151913"/>
                  <a:pt x="121713" y="151798"/>
                </a:cubicBezTo>
                <a:cubicBezTo>
                  <a:pt x="121367" y="151568"/>
                  <a:pt x="121137" y="151452"/>
                  <a:pt x="120791" y="151222"/>
                </a:cubicBezTo>
                <a:cubicBezTo>
                  <a:pt x="120560" y="151107"/>
                  <a:pt x="120330" y="150876"/>
                  <a:pt x="120099" y="150761"/>
                </a:cubicBezTo>
                <a:cubicBezTo>
                  <a:pt x="119753" y="150530"/>
                  <a:pt x="119523" y="150300"/>
                  <a:pt x="119177" y="150069"/>
                </a:cubicBezTo>
                <a:cubicBezTo>
                  <a:pt x="118947" y="149954"/>
                  <a:pt x="118716" y="149724"/>
                  <a:pt x="118601" y="149608"/>
                </a:cubicBezTo>
                <a:cubicBezTo>
                  <a:pt x="118255" y="149378"/>
                  <a:pt x="117909" y="149147"/>
                  <a:pt x="117679" y="148917"/>
                </a:cubicBezTo>
                <a:cubicBezTo>
                  <a:pt x="117448" y="148801"/>
                  <a:pt x="117333" y="148686"/>
                  <a:pt x="117218" y="148571"/>
                </a:cubicBezTo>
                <a:cubicBezTo>
                  <a:pt x="116872" y="148340"/>
                  <a:pt x="116526" y="147995"/>
                  <a:pt x="116180" y="147764"/>
                </a:cubicBezTo>
                <a:cubicBezTo>
                  <a:pt x="116180" y="147764"/>
                  <a:pt x="115950" y="147533"/>
                  <a:pt x="115835" y="147533"/>
                </a:cubicBezTo>
                <a:cubicBezTo>
                  <a:pt x="113991" y="146035"/>
                  <a:pt x="112146" y="144421"/>
                  <a:pt x="110417" y="142808"/>
                </a:cubicBezTo>
                <a:cubicBezTo>
                  <a:pt x="110417" y="142808"/>
                  <a:pt x="110417" y="142808"/>
                  <a:pt x="110417" y="142808"/>
                </a:cubicBezTo>
                <a:cubicBezTo>
                  <a:pt x="110072" y="142462"/>
                  <a:pt x="109726" y="142116"/>
                  <a:pt x="109265" y="141770"/>
                </a:cubicBezTo>
                <a:cubicBezTo>
                  <a:pt x="109265" y="141770"/>
                  <a:pt x="109034" y="141540"/>
                  <a:pt x="109034" y="141540"/>
                </a:cubicBezTo>
                <a:cubicBezTo>
                  <a:pt x="108689" y="141194"/>
                  <a:pt x="108343" y="140848"/>
                  <a:pt x="107997" y="140503"/>
                </a:cubicBezTo>
                <a:cubicBezTo>
                  <a:pt x="107882" y="140387"/>
                  <a:pt x="107766" y="140272"/>
                  <a:pt x="107651" y="140157"/>
                </a:cubicBezTo>
                <a:cubicBezTo>
                  <a:pt x="107306" y="139811"/>
                  <a:pt x="107075" y="139465"/>
                  <a:pt x="106729" y="139119"/>
                </a:cubicBezTo>
                <a:cubicBezTo>
                  <a:pt x="106614" y="139004"/>
                  <a:pt x="106499" y="138889"/>
                  <a:pt x="106383" y="138658"/>
                </a:cubicBezTo>
                <a:cubicBezTo>
                  <a:pt x="106038" y="138313"/>
                  <a:pt x="105807" y="137967"/>
                  <a:pt x="105461" y="137621"/>
                </a:cubicBezTo>
                <a:cubicBezTo>
                  <a:pt x="105346" y="137506"/>
                  <a:pt x="105231" y="137275"/>
                  <a:pt x="105116" y="137160"/>
                </a:cubicBezTo>
                <a:cubicBezTo>
                  <a:pt x="104770" y="136814"/>
                  <a:pt x="104539" y="136469"/>
                  <a:pt x="104309" y="136123"/>
                </a:cubicBezTo>
                <a:cubicBezTo>
                  <a:pt x="104194" y="136007"/>
                  <a:pt x="104078" y="135777"/>
                  <a:pt x="103848" y="135662"/>
                </a:cubicBezTo>
                <a:cubicBezTo>
                  <a:pt x="103617" y="135316"/>
                  <a:pt x="103271" y="134970"/>
                  <a:pt x="103041" y="134624"/>
                </a:cubicBezTo>
                <a:cubicBezTo>
                  <a:pt x="102926" y="134509"/>
                  <a:pt x="102811" y="134278"/>
                  <a:pt x="102695" y="134163"/>
                </a:cubicBezTo>
                <a:cubicBezTo>
                  <a:pt x="102465" y="133818"/>
                  <a:pt x="102119" y="133472"/>
                  <a:pt x="101888" y="133126"/>
                </a:cubicBezTo>
                <a:cubicBezTo>
                  <a:pt x="101773" y="133011"/>
                  <a:pt x="101658" y="132780"/>
                  <a:pt x="101543" y="132665"/>
                </a:cubicBezTo>
                <a:cubicBezTo>
                  <a:pt x="101312" y="132319"/>
                  <a:pt x="101082" y="131973"/>
                  <a:pt x="100736" y="131627"/>
                </a:cubicBezTo>
                <a:cubicBezTo>
                  <a:pt x="100620" y="131397"/>
                  <a:pt x="100505" y="131282"/>
                  <a:pt x="100390" y="131051"/>
                </a:cubicBezTo>
                <a:cubicBezTo>
                  <a:pt x="100160" y="130706"/>
                  <a:pt x="99929" y="130360"/>
                  <a:pt x="99698" y="130014"/>
                </a:cubicBezTo>
                <a:cubicBezTo>
                  <a:pt x="99583" y="129783"/>
                  <a:pt x="99468" y="129668"/>
                  <a:pt x="99353" y="129438"/>
                </a:cubicBezTo>
                <a:cubicBezTo>
                  <a:pt x="99122" y="129092"/>
                  <a:pt x="98892" y="128746"/>
                  <a:pt x="98661" y="128400"/>
                </a:cubicBezTo>
                <a:cubicBezTo>
                  <a:pt x="98546" y="128170"/>
                  <a:pt x="98431" y="128055"/>
                  <a:pt x="98315" y="127824"/>
                </a:cubicBezTo>
                <a:cubicBezTo>
                  <a:pt x="98085" y="127478"/>
                  <a:pt x="97854" y="127132"/>
                  <a:pt x="97624" y="126671"/>
                </a:cubicBezTo>
                <a:cubicBezTo>
                  <a:pt x="97624" y="126441"/>
                  <a:pt x="97393" y="126326"/>
                  <a:pt x="97278" y="126095"/>
                </a:cubicBezTo>
                <a:cubicBezTo>
                  <a:pt x="97048" y="125749"/>
                  <a:pt x="96817" y="125403"/>
                  <a:pt x="96586" y="124943"/>
                </a:cubicBezTo>
                <a:cubicBezTo>
                  <a:pt x="96586" y="124712"/>
                  <a:pt x="96356" y="124597"/>
                  <a:pt x="96241" y="124366"/>
                </a:cubicBezTo>
                <a:cubicBezTo>
                  <a:pt x="96010" y="124020"/>
                  <a:pt x="95780" y="123559"/>
                  <a:pt x="95549" y="123214"/>
                </a:cubicBezTo>
                <a:cubicBezTo>
                  <a:pt x="95549" y="122983"/>
                  <a:pt x="95319" y="122868"/>
                  <a:pt x="95203" y="122637"/>
                </a:cubicBezTo>
                <a:cubicBezTo>
                  <a:pt x="94973" y="122292"/>
                  <a:pt x="94742" y="121830"/>
                  <a:pt x="94512" y="121485"/>
                </a:cubicBezTo>
                <a:cubicBezTo>
                  <a:pt x="94512" y="121254"/>
                  <a:pt x="94281" y="121139"/>
                  <a:pt x="94166" y="120908"/>
                </a:cubicBezTo>
                <a:cubicBezTo>
                  <a:pt x="93935" y="120563"/>
                  <a:pt x="93705" y="120101"/>
                  <a:pt x="93590" y="119756"/>
                </a:cubicBezTo>
                <a:cubicBezTo>
                  <a:pt x="93590" y="119525"/>
                  <a:pt x="93359" y="119410"/>
                  <a:pt x="93359" y="119180"/>
                </a:cubicBezTo>
                <a:cubicBezTo>
                  <a:pt x="93129" y="118718"/>
                  <a:pt x="93014" y="118372"/>
                  <a:pt x="92783" y="117912"/>
                </a:cubicBezTo>
                <a:cubicBezTo>
                  <a:pt x="92783" y="117681"/>
                  <a:pt x="92668" y="117566"/>
                  <a:pt x="92552" y="117335"/>
                </a:cubicBezTo>
                <a:cubicBezTo>
                  <a:pt x="92322" y="116874"/>
                  <a:pt x="92207" y="116528"/>
                  <a:pt x="91976" y="116067"/>
                </a:cubicBezTo>
                <a:cubicBezTo>
                  <a:pt x="91976" y="115952"/>
                  <a:pt x="91861" y="115722"/>
                  <a:pt x="91746" y="115606"/>
                </a:cubicBezTo>
                <a:cubicBezTo>
                  <a:pt x="91515" y="115145"/>
                  <a:pt x="91400" y="114800"/>
                  <a:pt x="91169" y="114338"/>
                </a:cubicBezTo>
                <a:cubicBezTo>
                  <a:pt x="91169" y="114223"/>
                  <a:pt x="91054" y="113993"/>
                  <a:pt x="90939" y="113877"/>
                </a:cubicBezTo>
                <a:cubicBezTo>
                  <a:pt x="90708" y="113417"/>
                  <a:pt x="90593" y="112955"/>
                  <a:pt x="90363" y="112494"/>
                </a:cubicBezTo>
                <a:cubicBezTo>
                  <a:pt x="90363" y="112379"/>
                  <a:pt x="90247" y="112149"/>
                  <a:pt x="90132" y="112033"/>
                </a:cubicBezTo>
                <a:cubicBezTo>
                  <a:pt x="89901" y="111572"/>
                  <a:pt x="89786" y="111111"/>
                  <a:pt x="89671" y="110650"/>
                </a:cubicBezTo>
                <a:cubicBezTo>
                  <a:pt x="89671" y="110535"/>
                  <a:pt x="89671" y="110304"/>
                  <a:pt x="89556" y="110189"/>
                </a:cubicBezTo>
                <a:cubicBezTo>
                  <a:pt x="89440" y="109728"/>
                  <a:pt x="89210" y="109267"/>
                  <a:pt x="89095" y="108691"/>
                </a:cubicBezTo>
                <a:cubicBezTo>
                  <a:pt x="89095" y="108575"/>
                  <a:pt x="89095" y="108460"/>
                  <a:pt x="88980" y="108345"/>
                </a:cubicBezTo>
                <a:cubicBezTo>
                  <a:pt x="88864" y="107884"/>
                  <a:pt x="88634" y="107308"/>
                  <a:pt x="88518" y="106846"/>
                </a:cubicBezTo>
                <a:cubicBezTo>
                  <a:pt x="88518" y="106846"/>
                  <a:pt x="88518" y="106616"/>
                  <a:pt x="88518" y="106501"/>
                </a:cubicBezTo>
                <a:cubicBezTo>
                  <a:pt x="88403" y="105925"/>
                  <a:pt x="88173" y="105463"/>
                  <a:pt x="88057" y="104887"/>
                </a:cubicBezTo>
                <a:cubicBezTo>
                  <a:pt x="88057" y="104887"/>
                  <a:pt x="88057" y="104772"/>
                  <a:pt x="88057" y="104657"/>
                </a:cubicBezTo>
                <a:cubicBezTo>
                  <a:pt x="87942" y="104080"/>
                  <a:pt x="87712" y="103504"/>
                  <a:pt x="87596" y="102928"/>
                </a:cubicBezTo>
                <a:cubicBezTo>
                  <a:pt x="87596" y="102928"/>
                  <a:pt x="87596" y="102928"/>
                  <a:pt x="87596" y="102928"/>
                </a:cubicBezTo>
                <a:cubicBezTo>
                  <a:pt x="86329" y="97856"/>
                  <a:pt x="85522" y="92554"/>
                  <a:pt x="85176" y="87137"/>
                </a:cubicBezTo>
                <a:lnTo>
                  <a:pt x="85176" y="87137"/>
                </a:lnTo>
                <a:cubicBezTo>
                  <a:pt x="85176" y="85639"/>
                  <a:pt x="85061" y="84140"/>
                  <a:pt x="85061" y="82642"/>
                </a:cubicBezTo>
                <a:cubicBezTo>
                  <a:pt x="85061" y="37575"/>
                  <a:pt x="121137" y="1038"/>
                  <a:pt x="165857" y="0"/>
                </a:cubicBezTo>
                <a:cubicBezTo>
                  <a:pt x="164935" y="0"/>
                  <a:pt x="164013" y="0"/>
                  <a:pt x="163090" y="0"/>
                </a:cubicBezTo>
                <a:cubicBezTo>
                  <a:pt x="114913" y="0"/>
                  <a:pt x="75955" y="39073"/>
                  <a:pt x="75955" y="87137"/>
                </a:cubicBezTo>
                <a:lnTo>
                  <a:pt x="0" y="87137"/>
                </a:lnTo>
                <a:cubicBezTo>
                  <a:pt x="0" y="156293"/>
                  <a:pt x="56016" y="212310"/>
                  <a:pt x="125171" y="212310"/>
                </a:cubicBezTo>
                <a:cubicBezTo>
                  <a:pt x="194325" y="212310"/>
                  <a:pt x="250341" y="156293"/>
                  <a:pt x="250341" y="87137"/>
                </a:cubicBezTo>
                <a:cubicBezTo>
                  <a:pt x="250341" y="17981"/>
                  <a:pt x="250341" y="85639"/>
                  <a:pt x="250341" y="84832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11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6"/>
          <p:cNvSpPr/>
          <p:nvPr/>
        </p:nvSpPr>
        <p:spPr>
          <a:xfrm>
            <a:off x="8645995" y="2369470"/>
            <a:ext cx="2551157" cy="2163592"/>
          </a:xfrm>
          <a:custGeom>
            <a:avLst/>
            <a:gdLst>
              <a:gd name="connsiteX0" fmla="*/ 249649 w 250340"/>
              <a:gd name="connsiteY0" fmla="*/ 126671 h 212309"/>
              <a:gd name="connsiteX1" fmla="*/ 249649 w 250340"/>
              <a:gd name="connsiteY1" fmla="*/ 124136 h 212309"/>
              <a:gd name="connsiteX2" fmla="*/ 249534 w 250340"/>
              <a:gd name="connsiteY2" fmla="*/ 122292 h 212309"/>
              <a:gd name="connsiteX3" fmla="*/ 249534 w 250340"/>
              <a:gd name="connsiteY3" fmla="*/ 122292 h 212309"/>
              <a:gd name="connsiteX4" fmla="*/ 245615 w 250340"/>
              <a:gd name="connsiteY4" fmla="*/ 102928 h 212309"/>
              <a:gd name="connsiteX5" fmla="*/ 245615 w 250340"/>
              <a:gd name="connsiteY5" fmla="*/ 102928 h 212309"/>
              <a:gd name="connsiteX6" fmla="*/ 245039 w 250340"/>
              <a:gd name="connsiteY6" fmla="*/ 101314 h 212309"/>
              <a:gd name="connsiteX7" fmla="*/ 245039 w 250340"/>
              <a:gd name="connsiteY7" fmla="*/ 101083 h 212309"/>
              <a:gd name="connsiteX8" fmla="*/ 244463 w 250340"/>
              <a:gd name="connsiteY8" fmla="*/ 99585 h 212309"/>
              <a:gd name="connsiteX9" fmla="*/ 244347 w 250340"/>
              <a:gd name="connsiteY9" fmla="*/ 99239 h 212309"/>
              <a:gd name="connsiteX10" fmla="*/ 243771 w 250340"/>
              <a:gd name="connsiteY10" fmla="*/ 97856 h 212309"/>
              <a:gd name="connsiteX11" fmla="*/ 243656 w 250340"/>
              <a:gd name="connsiteY11" fmla="*/ 97511 h 212309"/>
              <a:gd name="connsiteX12" fmla="*/ 243079 w 250340"/>
              <a:gd name="connsiteY12" fmla="*/ 96127 h 212309"/>
              <a:gd name="connsiteX13" fmla="*/ 242849 w 250340"/>
              <a:gd name="connsiteY13" fmla="*/ 95666 h 212309"/>
              <a:gd name="connsiteX14" fmla="*/ 242273 w 250340"/>
              <a:gd name="connsiteY14" fmla="*/ 94399 h 212309"/>
              <a:gd name="connsiteX15" fmla="*/ 242042 w 250340"/>
              <a:gd name="connsiteY15" fmla="*/ 93937 h 212309"/>
              <a:gd name="connsiteX16" fmla="*/ 241466 w 250340"/>
              <a:gd name="connsiteY16" fmla="*/ 92670 h 212309"/>
              <a:gd name="connsiteX17" fmla="*/ 241235 w 250340"/>
              <a:gd name="connsiteY17" fmla="*/ 92208 h 212309"/>
              <a:gd name="connsiteX18" fmla="*/ 240659 w 250340"/>
              <a:gd name="connsiteY18" fmla="*/ 91056 h 212309"/>
              <a:gd name="connsiteX19" fmla="*/ 240428 w 250340"/>
              <a:gd name="connsiteY19" fmla="*/ 90479 h 212309"/>
              <a:gd name="connsiteX20" fmla="*/ 239852 w 250340"/>
              <a:gd name="connsiteY20" fmla="*/ 89327 h 212309"/>
              <a:gd name="connsiteX21" fmla="*/ 239506 w 250340"/>
              <a:gd name="connsiteY21" fmla="*/ 88751 h 212309"/>
              <a:gd name="connsiteX22" fmla="*/ 238815 w 250340"/>
              <a:gd name="connsiteY22" fmla="*/ 87598 h 212309"/>
              <a:gd name="connsiteX23" fmla="*/ 238469 w 250340"/>
              <a:gd name="connsiteY23" fmla="*/ 87022 h 212309"/>
              <a:gd name="connsiteX24" fmla="*/ 237778 w 250340"/>
              <a:gd name="connsiteY24" fmla="*/ 85984 h 212309"/>
              <a:gd name="connsiteX25" fmla="*/ 237432 w 250340"/>
              <a:gd name="connsiteY25" fmla="*/ 85408 h 212309"/>
              <a:gd name="connsiteX26" fmla="*/ 236740 w 250340"/>
              <a:gd name="connsiteY26" fmla="*/ 84371 h 212309"/>
              <a:gd name="connsiteX27" fmla="*/ 236394 w 250340"/>
              <a:gd name="connsiteY27" fmla="*/ 83794 h 212309"/>
              <a:gd name="connsiteX28" fmla="*/ 235703 w 250340"/>
              <a:gd name="connsiteY28" fmla="*/ 82757 h 212309"/>
              <a:gd name="connsiteX29" fmla="*/ 235242 w 250340"/>
              <a:gd name="connsiteY29" fmla="*/ 82181 h 212309"/>
              <a:gd name="connsiteX30" fmla="*/ 234550 w 250340"/>
              <a:gd name="connsiteY30" fmla="*/ 81259 h 212309"/>
              <a:gd name="connsiteX31" fmla="*/ 234089 w 250340"/>
              <a:gd name="connsiteY31" fmla="*/ 80682 h 212309"/>
              <a:gd name="connsiteX32" fmla="*/ 233398 w 250340"/>
              <a:gd name="connsiteY32" fmla="*/ 79760 h 212309"/>
              <a:gd name="connsiteX33" fmla="*/ 232937 w 250340"/>
              <a:gd name="connsiteY33" fmla="*/ 79184 h 212309"/>
              <a:gd name="connsiteX34" fmla="*/ 232245 w 250340"/>
              <a:gd name="connsiteY34" fmla="*/ 78262 h 212309"/>
              <a:gd name="connsiteX35" fmla="*/ 231784 w 250340"/>
              <a:gd name="connsiteY35" fmla="*/ 77686 h 212309"/>
              <a:gd name="connsiteX36" fmla="*/ 231093 w 250340"/>
              <a:gd name="connsiteY36" fmla="*/ 76764 h 212309"/>
              <a:gd name="connsiteX37" fmla="*/ 230632 w 250340"/>
              <a:gd name="connsiteY37" fmla="*/ 76187 h 212309"/>
              <a:gd name="connsiteX38" fmla="*/ 229940 w 250340"/>
              <a:gd name="connsiteY38" fmla="*/ 75381 h 212309"/>
              <a:gd name="connsiteX39" fmla="*/ 229364 w 250340"/>
              <a:gd name="connsiteY39" fmla="*/ 74804 h 212309"/>
              <a:gd name="connsiteX40" fmla="*/ 228672 w 250340"/>
              <a:gd name="connsiteY40" fmla="*/ 73997 h 212309"/>
              <a:gd name="connsiteX41" fmla="*/ 228096 w 250340"/>
              <a:gd name="connsiteY41" fmla="*/ 73421 h 212309"/>
              <a:gd name="connsiteX42" fmla="*/ 227289 w 250340"/>
              <a:gd name="connsiteY42" fmla="*/ 72614 h 212309"/>
              <a:gd name="connsiteX43" fmla="*/ 226713 w 250340"/>
              <a:gd name="connsiteY43" fmla="*/ 72038 h 212309"/>
              <a:gd name="connsiteX44" fmla="*/ 225906 w 250340"/>
              <a:gd name="connsiteY44" fmla="*/ 71231 h 212309"/>
              <a:gd name="connsiteX45" fmla="*/ 225330 w 250340"/>
              <a:gd name="connsiteY45" fmla="*/ 70655 h 212309"/>
              <a:gd name="connsiteX46" fmla="*/ 224523 w 250340"/>
              <a:gd name="connsiteY46" fmla="*/ 69848 h 212309"/>
              <a:gd name="connsiteX47" fmla="*/ 223947 w 250340"/>
              <a:gd name="connsiteY47" fmla="*/ 69272 h 212309"/>
              <a:gd name="connsiteX48" fmla="*/ 223140 w 250340"/>
              <a:gd name="connsiteY48" fmla="*/ 68580 h 212309"/>
              <a:gd name="connsiteX49" fmla="*/ 222563 w 250340"/>
              <a:gd name="connsiteY49" fmla="*/ 68004 h 212309"/>
              <a:gd name="connsiteX50" fmla="*/ 221757 w 250340"/>
              <a:gd name="connsiteY50" fmla="*/ 67312 h 212309"/>
              <a:gd name="connsiteX51" fmla="*/ 221065 w 250340"/>
              <a:gd name="connsiteY51" fmla="*/ 66736 h 212309"/>
              <a:gd name="connsiteX52" fmla="*/ 220258 w 250340"/>
              <a:gd name="connsiteY52" fmla="*/ 66044 h 212309"/>
              <a:gd name="connsiteX53" fmla="*/ 219567 w 250340"/>
              <a:gd name="connsiteY53" fmla="*/ 65468 h 212309"/>
              <a:gd name="connsiteX54" fmla="*/ 218760 w 250340"/>
              <a:gd name="connsiteY54" fmla="*/ 64776 h 212309"/>
              <a:gd name="connsiteX55" fmla="*/ 218069 w 250340"/>
              <a:gd name="connsiteY55" fmla="*/ 64200 h 212309"/>
              <a:gd name="connsiteX56" fmla="*/ 217262 w 250340"/>
              <a:gd name="connsiteY56" fmla="*/ 63509 h 212309"/>
              <a:gd name="connsiteX57" fmla="*/ 216570 w 250340"/>
              <a:gd name="connsiteY57" fmla="*/ 62932 h 212309"/>
              <a:gd name="connsiteX58" fmla="*/ 215763 w 250340"/>
              <a:gd name="connsiteY58" fmla="*/ 62356 h 212309"/>
              <a:gd name="connsiteX59" fmla="*/ 215072 w 250340"/>
              <a:gd name="connsiteY59" fmla="*/ 61780 h 212309"/>
              <a:gd name="connsiteX60" fmla="*/ 214265 w 250340"/>
              <a:gd name="connsiteY60" fmla="*/ 61203 h 212309"/>
              <a:gd name="connsiteX61" fmla="*/ 213458 w 250340"/>
              <a:gd name="connsiteY61" fmla="*/ 60742 h 212309"/>
              <a:gd name="connsiteX62" fmla="*/ 212651 w 250340"/>
              <a:gd name="connsiteY62" fmla="*/ 60166 h 212309"/>
              <a:gd name="connsiteX63" fmla="*/ 211844 w 250340"/>
              <a:gd name="connsiteY63" fmla="*/ 59705 h 212309"/>
              <a:gd name="connsiteX64" fmla="*/ 210923 w 250340"/>
              <a:gd name="connsiteY64" fmla="*/ 59129 h 212309"/>
              <a:gd name="connsiteX65" fmla="*/ 210116 w 250340"/>
              <a:gd name="connsiteY65" fmla="*/ 58668 h 212309"/>
              <a:gd name="connsiteX66" fmla="*/ 209194 w 250340"/>
              <a:gd name="connsiteY66" fmla="*/ 58091 h 212309"/>
              <a:gd name="connsiteX67" fmla="*/ 208387 w 250340"/>
              <a:gd name="connsiteY67" fmla="*/ 57630 h 212309"/>
              <a:gd name="connsiteX68" fmla="*/ 207465 w 250340"/>
              <a:gd name="connsiteY68" fmla="*/ 57169 h 212309"/>
              <a:gd name="connsiteX69" fmla="*/ 206658 w 250340"/>
              <a:gd name="connsiteY69" fmla="*/ 56708 h 212309"/>
              <a:gd name="connsiteX70" fmla="*/ 205736 w 250340"/>
              <a:gd name="connsiteY70" fmla="*/ 56247 h 212309"/>
              <a:gd name="connsiteX71" fmla="*/ 204929 w 250340"/>
              <a:gd name="connsiteY71" fmla="*/ 55786 h 212309"/>
              <a:gd name="connsiteX72" fmla="*/ 204007 w 250340"/>
              <a:gd name="connsiteY72" fmla="*/ 55325 h 212309"/>
              <a:gd name="connsiteX73" fmla="*/ 203200 w 250340"/>
              <a:gd name="connsiteY73" fmla="*/ 54864 h 212309"/>
              <a:gd name="connsiteX74" fmla="*/ 202278 w 250340"/>
              <a:gd name="connsiteY74" fmla="*/ 54403 h 212309"/>
              <a:gd name="connsiteX75" fmla="*/ 201356 w 250340"/>
              <a:gd name="connsiteY75" fmla="*/ 54057 h 212309"/>
              <a:gd name="connsiteX76" fmla="*/ 200434 w 250340"/>
              <a:gd name="connsiteY76" fmla="*/ 53596 h 212309"/>
              <a:gd name="connsiteX77" fmla="*/ 199512 w 250340"/>
              <a:gd name="connsiteY77" fmla="*/ 53250 h 212309"/>
              <a:gd name="connsiteX78" fmla="*/ 198590 w 250340"/>
              <a:gd name="connsiteY78" fmla="*/ 52905 h 212309"/>
              <a:gd name="connsiteX79" fmla="*/ 197668 w 250340"/>
              <a:gd name="connsiteY79" fmla="*/ 52559 h 212309"/>
              <a:gd name="connsiteX80" fmla="*/ 196746 w 250340"/>
              <a:gd name="connsiteY80" fmla="*/ 52213 h 212309"/>
              <a:gd name="connsiteX81" fmla="*/ 195824 w 250340"/>
              <a:gd name="connsiteY81" fmla="*/ 51867 h 212309"/>
              <a:gd name="connsiteX82" fmla="*/ 194901 w 250340"/>
              <a:gd name="connsiteY82" fmla="*/ 51521 h 212309"/>
              <a:gd name="connsiteX83" fmla="*/ 193979 w 250340"/>
              <a:gd name="connsiteY83" fmla="*/ 51176 h 212309"/>
              <a:gd name="connsiteX84" fmla="*/ 193058 w 250340"/>
              <a:gd name="connsiteY84" fmla="*/ 50830 h 212309"/>
              <a:gd name="connsiteX85" fmla="*/ 192135 w 250340"/>
              <a:gd name="connsiteY85" fmla="*/ 50484 h 212309"/>
              <a:gd name="connsiteX86" fmla="*/ 191213 w 250340"/>
              <a:gd name="connsiteY86" fmla="*/ 50138 h 212309"/>
              <a:gd name="connsiteX87" fmla="*/ 190291 w 250340"/>
              <a:gd name="connsiteY87" fmla="*/ 49908 h 212309"/>
              <a:gd name="connsiteX88" fmla="*/ 189369 w 250340"/>
              <a:gd name="connsiteY88" fmla="*/ 49677 h 212309"/>
              <a:gd name="connsiteX89" fmla="*/ 188332 w 250340"/>
              <a:gd name="connsiteY89" fmla="*/ 49447 h 212309"/>
              <a:gd name="connsiteX90" fmla="*/ 187410 w 250340"/>
              <a:gd name="connsiteY90" fmla="*/ 49216 h 212309"/>
              <a:gd name="connsiteX91" fmla="*/ 186373 w 250340"/>
              <a:gd name="connsiteY91" fmla="*/ 48986 h 212309"/>
              <a:gd name="connsiteX92" fmla="*/ 185450 w 250340"/>
              <a:gd name="connsiteY92" fmla="*/ 48755 h 212309"/>
              <a:gd name="connsiteX93" fmla="*/ 184413 w 250340"/>
              <a:gd name="connsiteY93" fmla="*/ 48525 h 212309"/>
              <a:gd name="connsiteX94" fmla="*/ 183491 w 250340"/>
              <a:gd name="connsiteY94" fmla="*/ 48294 h 212309"/>
              <a:gd name="connsiteX95" fmla="*/ 182454 w 250340"/>
              <a:gd name="connsiteY95" fmla="*/ 48064 h 212309"/>
              <a:gd name="connsiteX96" fmla="*/ 181532 w 250340"/>
              <a:gd name="connsiteY96" fmla="*/ 47948 h 212309"/>
              <a:gd name="connsiteX97" fmla="*/ 180494 w 250340"/>
              <a:gd name="connsiteY97" fmla="*/ 47718 h 212309"/>
              <a:gd name="connsiteX98" fmla="*/ 179572 w 250340"/>
              <a:gd name="connsiteY98" fmla="*/ 47603 h 212309"/>
              <a:gd name="connsiteX99" fmla="*/ 178535 w 250340"/>
              <a:gd name="connsiteY99" fmla="*/ 47487 h 212309"/>
              <a:gd name="connsiteX100" fmla="*/ 177613 w 250340"/>
              <a:gd name="connsiteY100" fmla="*/ 47372 h 212309"/>
              <a:gd name="connsiteX101" fmla="*/ 176460 w 250340"/>
              <a:gd name="connsiteY101" fmla="*/ 47257 h 212309"/>
              <a:gd name="connsiteX102" fmla="*/ 175538 w 250340"/>
              <a:gd name="connsiteY102" fmla="*/ 47257 h 212309"/>
              <a:gd name="connsiteX103" fmla="*/ 174385 w 250340"/>
              <a:gd name="connsiteY103" fmla="*/ 47257 h 212309"/>
              <a:gd name="connsiteX104" fmla="*/ 173464 w 250340"/>
              <a:gd name="connsiteY104" fmla="*/ 47257 h 212309"/>
              <a:gd name="connsiteX105" fmla="*/ 172196 w 250340"/>
              <a:gd name="connsiteY105" fmla="*/ 47257 h 212309"/>
              <a:gd name="connsiteX106" fmla="*/ 171389 w 250340"/>
              <a:gd name="connsiteY106" fmla="*/ 47257 h 212309"/>
              <a:gd name="connsiteX107" fmla="*/ 170006 w 250340"/>
              <a:gd name="connsiteY107" fmla="*/ 47257 h 212309"/>
              <a:gd name="connsiteX108" fmla="*/ 169314 w 250340"/>
              <a:gd name="connsiteY108" fmla="*/ 47257 h 212309"/>
              <a:gd name="connsiteX109" fmla="*/ 167240 w 250340"/>
              <a:gd name="connsiteY109" fmla="*/ 47257 h 212309"/>
              <a:gd name="connsiteX110" fmla="*/ 165165 w 250340"/>
              <a:gd name="connsiteY110" fmla="*/ 47257 h 212309"/>
              <a:gd name="connsiteX111" fmla="*/ 164473 w 250340"/>
              <a:gd name="connsiteY111" fmla="*/ 47257 h 212309"/>
              <a:gd name="connsiteX112" fmla="*/ 163090 w 250340"/>
              <a:gd name="connsiteY112" fmla="*/ 47257 h 212309"/>
              <a:gd name="connsiteX113" fmla="*/ 162283 w 250340"/>
              <a:gd name="connsiteY113" fmla="*/ 47257 h 212309"/>
              <a:gd name="connsiteX114" fmla="*/ 161016 w 250340"/>
              <a:gd name="connsiteY114" fmla="*/ 47257 h 212309"/>
              <a:gd name="connsiteX115" fmla="*/ 160094 w 250340"/>
              <a:gd name="connsiteY115" fmla="*/ 47257 h 212309"/>
              <a:gd name="connsiteX116" fmla="*/ 158941 w 250340"/>
              <a:gd name="connsiteY116" fmla="*/ 47257 h 212309"/>
              <a:gd name="connsiteX117" fmla="*/ 158019 w 250340"/>
              <a:gd name="connsiteY117" fmla="*/ 47257 h 212309"/>
              <a:gd name="connsiteX118" fmla="*/ 156866 w 250340"/>
              <a:gd name="connsiteY118" fmla="*/ 47372 h 212309"/>
              <a:gd name="connsiteX119" fmla="*/ 155944 w 250340"/>
              <a:gd name="connsiteY119" fmla="*/ 47487 h 212309"/>
              <a:gd name="connsiteX120" fmla="*/ 154792 w 250340"/>
              <a:gd name="connsiteY120" fmla="*/ 47603 h 212309"/>
              <a:gd name="connsiteX121" fmla="*/ 153870 w 250340"/>
              <a:gd name="connsiteY121" fmla="*/ 47718 h 212309"/>
              <a:gd name="connsiteX122" fmla="*/ 152832 w 250340"/>
              <a:gd name="connsiteY122" fmla="*/ 47948 h 212309"/>
              <a:gd name="connsiteX123" fmla="*/ 151910 w 250340"/>
              <a:gd name="connsiteY123" fmla="*/ 48179 h 212309"/>
              <a:gd name="connsiteX124" fmla="*/ 150873 w 250340"/>
              <a:gd name="connsiteY124" fmla="*/ 48409 h 212309"/>
              <a:gd name="connsiteX125" fmla="*/ 149951 w 250340"/>
              <a:gd name="connsiteY125" fmla="*/ 48640 h 212309"/>
              <a:gd name="connsiteX126" fmla="*/ 148914 w 250340"/>
              <a:gd name="connsiteY126" fmla="*/ 48871 h 212309"/>
              <a:gd name="connsiteX127" fmla="*/ 147991 w 250340"/>
              <a:gd name="connsiteY127" fmla="*/ 49101 h 212309"/>
              <a:gd name="connsiteX128" fmla="*/ 146954 w 250340"/>
              <a:gd name="connsiteY128" fmla="*/ 49332 h 212309"/>
              <a:gd name="connsiteX129" fmla="*/ 146032 w 250340"/>
              <a:gd name="connsiteY129" fmla="*/ 49562 h 212309"/>
              <a:gd name="connsiteX130" fmla="*/ 144995 w 250340"/>
              <a:gd name="connsiteY130" fmla="*/ 49792 h 212309"/>
              <a:gd name="connsiteX131" fmla="*/ 144073 w 250340"/>
              <a:gd name="connsiteY131" fmla="*/ 50023 h 212309"/>
              <a:gd name="connsiteX132" fmla="*/ 143035 w 250340"/>
              <a:gd name="connsiteY132" fmla="*/ 50369 h 212309"/>
              <a:gd name="connsiteX133" fmla="*/ 142113 w 250340"/>
              <a:gd name="connsiteY133" fmla="*/ 50715 h 212309"/>
              <a:gd name="connsiteX134" fmla="*/ 141191 w 250340"/>
              <a:gd name="connsiteY134" fmla="*/ 51060 h 212309"/>
              <a:gd name="connsiteX135" fmla="*/ 140269 w 250340"/>
              <a:gd name="connsiteY135" fmla="*/ 51406 h 212309"/>
              <a:gd name="connsiteX136" fmla="*/ 139347 w 250340"/>
              <a:gd name="connsiteY136" fmla="*/ 51752 h 212309"/>
              <a:gd name="connsiteX137" fmla="*/ 138425 w 250340"/>
              <a:gd name="connsiteY137" fmla="*/ 52098 h 212309"/>
              <a:gd name="connsiteX138" fmla="*/ 137503 w 250340"/>
              <a:gd name="connsiteY138" fmla="*/ 52444 h 212309"/>
              <a:gd name="connsiteX139" fmla="*/ 136581 w 250340"/>
              <a:gd name="connsiteY139" fmla="*/ 52789 h 212309"/>
              <a:gd name="connsiteX140" fmla="*/ 135659 w 250340"/>
              <a:gd name="connsiteY140" fmla="*/ 53135 h 212309"/>
              <a:gd name="connsiteX141" fmla="*/ 134737 w 250340"/>
              <a:gd name="connsiteY141" fmla="*/ 53481 h 212309"/>
              <a:gd name="connsiteX142" fmla="*/ 133815 w 250340"/>
              <a:gd name="connsiteY142" fmla="*/ 53827 h 212309"/>
              <a:gd name="connsiteX143" fmla="*/ 132893 w 250340"/>
              <a:gd name="connsiteY143" fmla="*/ 54288 h 212309"/>
              <a:gd name="connsiteX144" fmla="*/ 131971 w 250340"/>
              <a:gd name="connsiteY144" fmla="*/ 54749 h 212309"/>
              <a:gd name="connsiteX145" fmla="*/ 131049 w 250340"/>
              <a:gd name="connsiteY145" fmla="*/ 55210 h 212309"/>
              <a:gd name="connsiteX146" fmla="*/ 130242 w 250340"/>
              <a:gd name="connsiteY146" fmla="*/ 55671 h 212309"/>
              <a:gd name="connsiteX147" fmla="*/ 129320 w 250340"/>
              <a:gd name="connsiteY147" fmla="*/ 56132 h 212309"/>
              <a:gd name="connsiteX148" fmla="*/ 128513 w 250340"/>
              <a:gd name="connsiteY148" fmla="*/ 56593 h 212309"/>
              <a:gd name="connsiteX149" fmla="*/ 127591 w 250340"/>
              <a:gd name="connsiteY149" fmla="*/ 57054 h 212309"/>
              <a:gd name="connsiteX150" fmla="*/ 126784 w 250340"/>
              <a:gd name="connsiteY150" fmla="*/ 57515 h 212309"/>
              <a:gd name="connsiteX151" fmla="*/ 125862 w 250340"/>
              <a:gd name="connsiteY151" fmla="*/ 57976 h 212309"/>
              <a:gd name="connsiteX152" fmla="*/ 125055 w 250340"/>
              <a:gd name="connsiteY152" fmla="*/ 58437 h 212309"/>
              <a:gd name="connsiteX153" fmla="*/ 124133 w 250340"/>
              <a:gd name="connsiteY153" fmla="*/ 59013 h 212309"/>
              <a:gd name="connsiteX154" fmla="*/ 123326 w 250340"/>
              <a:gd name="connsiteY154" fmla="*/ 59475 h 212309"/>
              <a:gd name="connsiteX155" fmla="*/ 122404 w 250340"/>
              <a:gd name="connsiteY155" fmla="*/ 60051 h 212309"/>
              <a:gd name="connsiteX156" fmla="*/ 121713 w 250340"/>
              <a:gd name="connsiteY156" fmla="*/ 60512 h 212309"/>
              <a:gd name="connsiteX157" fmla="*/ 120790 w 250340"/>
              <a:gd name="connsiteY157" fmla="*/ 61088 h 212309"/>
              <a:gd name="connsiteX158" fmla="*/ 120099 w 250340"/>
              <a:gd name="connsiteY158" fmla="*/ 61549 h 212309"/>
              <a:gd name="connsiteX159" fmla="*/ 119177 w 250340"/>
              <a:gd name="connsiteY159" fmla="*/ 62241 h 212309"/>
              <a:gd name="connsiteX160" fmla="*/ 118601 w 250340"/>
              <a:gd name="connsiteY160" fmla="*/ 62702 h 212309"/>
              <a:gd name="connsiteX161" fmla="*/ 117678 w 250340"/>
              <a:gd name="connsiteY161" fmla="*/ 63393 h 212309"/>
              <a:gd name="connsiteX162" fmla="*/ 117218 w 250340"/>
              <a:gd name="connsiteY162" fmla="*/ 63739 h 212309"/>
              <a:gd name="connsiteX163" fmla="*/ 116180 w 250340"/>
              <a:gd name="connsiteY163" fmla="*/ 64546 h 212309"/>
              <a:gd name="connsiteX164" fmla="*/ 115835 w 250340"/>
              <a:gd name="connsiteY164" fmla="*/ 64776 h 212309"/>
              <a:gd name="connsiteX165" fmla="*/ 110417 w 250340"/>
              <a:gd name="connsiteY165" fmla="*/ 69502 h 212309"/>
              <a:gd name="connsiteX166" fmla="*/ 110417 w 250340"/>
              <a:gd name="connsiteY166" fmla="*/ 69502 h 212309"/>
              <a:gd name="connsiteX167" fmla="*/ 109265 w 250340"/>
              <a:gd name="connsiteY167" fmla="*/ 70539 h 212309"/>
              <a:gd name="connsiteX168" fmla="*/ 109034 w 250340"/>
              <a:gd name="connsiteY168" fmla="*/ 70770 h 212309"/>
              <a:gd name="connsiteX169" fmla="*/ 107997 w 250340"/>
              <a:gd name="connsiteY169" fmla="*/ 71807 h 212309"/>
              <a:gd name="connsiteX170" fmla="*/ 107651 w 250340"/>
              <a:gd name="connsiteY170" fmla="*/ 72153 h 212309"/>
              <a:gd name="connsiteX171" fmla="*/ 106729 w 250340"/>
              <a:gd name="connsiteY171" fmla="*/ 73190 h 212309"/>
              <a:gd name="connsiteX172" fmla="*/ 106383 w 250340"/>
              <a:gd name="connsiteY172" fmla="*/ 73652 h 212309"/>
              <a:gd name="connsiteX173" fmla="*/ 105461 w 250340"/>
              <a:gd name="connsiteY173" fmla="*/ 74689 h 212309"/>
              <a:gd name="connsiteX174" fmla="*/ 105115 w 250340"/>
              <a:gd name="connsiteY174" fmla="*/ 75150 h 212309"/>
              <a:gd name="connsiteX175" fmla="*/ 104309 w 250340"/>
              <a:gd name="connsiteY175" fmla="*/ 76187 h 212309"/>
              <a:gd name="connsiteX176" fmla="*/ 103847 w 250340"/>
              <a:gd name="connsiteY176" fmla="*/ 76648 h 212309"/>
              <a:gd name="connsiteX177" fmla="*/ 103041 w 250340"/>
              <a:gd name="connsiteY177" fmla="*/ 77686 h 212309"/>
              <a:gd name="connsiteX178" fmla="*/ 102695 w 250340"/>
              <a:gd name="connsiteY178" fmla="*/ 78147 h 212309"/>
              <a:gd name="connsiteX179" fmla="*/ 101888 w 250340"/>
              <a:gd name="connsiteY179" fmla="*/ 79184 h 212309"/>
              <a:gd name="connsiteX180" fmla="*/ 101542 w 250340"/>
              <a:gd name="connsiteY180" fmla="*/ 79645 h 212309"/>
              <a:gd name="connsiteX181" fmla="*/ 100736 w 250340"/>
              <a:gd name="connsiteY181" fmla="*/ 80682 h 212309"/>
              <a:gd name="connsiteX182" fmla="*/ 100390 w 250340"/>
              <a:gd name="connsiteY182" fmla="*/ 81259 h 212309"/>
              <a:gd name="connsiteX183" fmla="*/ 99698 w 250340"/>
              <a:gd name="connsiteY183" fmla="*/ 82296 h 212309"/>
              <a:gd name="connsiteX184" fmla="*/ 99353 w 250340"/>
              <a:gd name="connsiteY184" fmla="*/ 82872 h 212309"/>
              <a:gd name="connsiteX185" fmla="*/ 98661 w 250340"/>
              <a:gd name="connsiteY185" fmla="*/ 83910 h 212309"/>
              <a:gd name="connsiteX186" fmla="*/ 98315 w 250340"/>
              <a:gd name="connsiteY186" fmla="*/ 84486 h 212309"/>
              <a:gd name="connsiteX187" fmla="*/ 97624 w 250340"/>
              <a:gd name="connsiteY187" fmla="*/ 85639 h 212309"/>
              <a:gd name="connsiteX188" fmla="*/ 97278 w 250340"/>
              <a:gd name="connsiteY188" fmla="*/ 86215 h 212309"/>
              <a:gd name="connsiteX189" fmla="*/ 96586 w 250340"/>
              <a:gd name="connsiteY189" fmla="*/ 87368 h 212309"/>
              <a:gd name="connsiteX190" fmla="*/ 96241 w 250340"/>
              <a:gd name="connsiteY190" fmla="*/ 87944 h 212309"/>
              <a:gd name="connsiteX191" fmla="*/ 95549 w 250340"/>
              <a:gd name="connsiteY191" fmla="*/ 89096 h 212309"/>
              <a:gd name="connsiteX192" fmla="*/ 95203 w 250340"/>
              <a:gd name="connsiteY192" fmla="*/ 89673 h 212309"/>
              <a:gd name="connsiteX193" fmla="*/ 94512 w 250340"/>
              <a:gd name="connsiteY193" fmla="*/ 90825 h 212309"/>
              <a:gd name="connsiteX194" fmla="*/ 94166 w 250340"/>
              <a:gd name="connsiteY194" fmla="*/ 91402 h 212309"/>
              <a:gd name="connsiteX195" fmla="*/ 93590 w 250340"/>
              <a:gd name="connsiteY195" fmla="*/ 92554 h 212309"/>
              <a:gd name="connsiteX196" fmla="*/ 93359 w 250340"/>
              <a:gd name="connsiteY196" fmla="*/ 93131 h 212309"/>
              <a:gd name="connsiteX197" fmla="*/ 92783 w 250340"/>
              <a:gd name="connsiteY197" fmla="*/ 94399 h 212309"/>
              <a:gd name="connsiteX198" fmla="*/ 92552 w 250340"/>
              <a:gd name="connsiteY198" fmla="*/ 94975 h 212309"/>
              <a:gd name="connsiteX199" fmla="*/ 91976 w 250340"/>
              <a:gd name="connsiteY199" fmla="*/ 96243 h 212309"/>
              <a:gd name="connsiteX200" fmla="*/ 91745 w 250340"/>
              <a:gd name="connsiteY200" fmla="*/ 96704 h 212309"/>
              <a:gd name="connsiteX201" fmla="*/ 91169 w 250340"/>
              <a:gd name="connsiteY201" fmla="*/ 97971 h 212309"/>
              <a:gd name="connsiteX202" fmla="*/ 90939 w 250340"/>
              <a:gd name="connsiteY202" fmla="*/ 98433 h 212309"/>
              <a:gd name="connsiteX203" fmla="*/ 90362 w 250340"/>
              <a:gd name="connsiteY203" fmla="*/ 99816 h 212309"/>
              <a:gd name="connsiteX204" fmla="*/ 90132 w 250340"/>
              <a:gd name="connsiteY204" fmla="*/ 100277 h 212309"/>
              <a:gd name="connsiteX205" fmla="*/ 89671 w 250340"/>
              <a:gd name="connsiteY205" fmla="*/ 101660 h 212309"/>
              <a:gd name="connsiteX206" fmla="*/ 89556 w 250340"/>
              <a:gd name="connsiteY206" fmla="*/ 102121 h 212309"/>
              <a:gd name="connsiteX207" fmla="*/ 89094 w 250340"/>
              <a:gd name="connsiteY207" fmla="*/ 103619 h 212309"/>
              <a:gd name="connsiteX208" fmla="*/ 88979 w 250340"/>
              <a:gd name="connsiteY208" fmla="*/ 103965 h 212309"/>
              <a:gd name="connsiteX209" fmla="*/ 88518 w 250340"/>
              <a:gd name="connsiteY209" fmla="*/ 105463 h 212309"/>
              <a:gd name="connsiteX210" fmla="*/ 88518 w 250340"/>
              <a:gd name="connsiteY210" fmla="*/ 105809 h 212309"/>
              <a:gd name="connsiteX211" fmla="*/ 88057 w 250340"/>
              <a:gd name="connsiteY211" fmla="*/ 107423 h 212309"/>
              <a:gd name="connsiteX212" fmla="*/ 88057 w 250340"/>
              <a:gd name="connsiteY212" fmla="*/ 107653 h 212309"/>
              <a:gd name="connsiteX213" fmla="*/ 87596 w 250340"/>
              <a:gd name="connsiteY213" fmla="*/ 109382 h 212309"/>
              <a:gd name="connsiteX214" fmla="*/ 87596 w 250340"/>
              <a:gd name="connsiteY214" fmla="*/ 109382 h 212309"/>
              <a:gd name="connsiteX215" fmla="*/ 85176 w 250340"/>
              <a:gd name="connsiteY215" fmla="*/ 125173 h 212309"/>
              <a:gd name="connsiteX216" fmla="*/ 85176 w 250340"/>
              <a:gd name="connsiteY216" fmla="*/ 125173 h 212309"/>
              <a:gd name="connsiteX217" fmla="*/ 85060 w 250340"/>
              <a:gd name="connsiteY217" fmla="*/ 129668 h 212309"/>
              <a:gd name="connsiteX218" fmla="*/ 165856 w 250340"/>
              <a:gd name="connsiteY218" fmla="*/ 212310 h 212309"/>
              <a:gd name="connsiteX219" fmla="*/ 163090 w 250340"/>
              <a:gd name="connsiteY219" fmla="*/ 212310 h 212309"/>
              <a:gd name="connsiteX220" fmla="*/ 75955 w 250340"/>
              <a:gd name="connsiteY220" fmla="*/ 125173 h 212309"/>
              <a:gd name="connsiteX221" fmla="*/ 0 w 250340"/>
              <a:gd name="connsiteY221" fmla="*/ 125173 h 212309"/>
              <a:gd name="connsiteX222" fmla="*/ 125170 w 250340"/>
              <a:gd name="connsiteY222" fmla="*/ 0 h 212309"/>
              <a:gd name="connsiteX223" fmla="*/ 250341 w 250340"/>
              <a:gd name="connsiteY223" fmla="*/ 125173 h 212309"/>
              <a:gd name="connsiteX224" fmla="*/ 250341 w 250340"/>
              <a:gd name="connsiteY224" fmla="*/ 127478 h 212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</a:cxnLst>
            <a:rect l="l" t="t" r="r" b="b"/>
            <a:pathLst>
              <a:path w="250340" h="212309">
                <a:moveTo>
                  <a:pt x="249649" y="126671"/>
                </a:moveTo>
                <a:cubicBezTo>
                  <a:pt x="249649" y="125864"/>
                  <a:pt x="249649" y="124943"/>
                  <a:pt x="249649" y="124136"/>
                </a:cubicBezTo>
                <a:cubicBezTo>
                  <a:pt x="249649" y="123559"/>
                  <a:pt x="249649" y="122868"/>
                  <a:pt x="249534" y="122292"/>
                </a:cubicBezTo>
                <a:cubicBezTo>
                  <a:pt x="249534" y="122292"/>
                  <a:pt x="249534" y="122292"/>
                  <a:pt x="249534" y="122292"/>
                </a:cubicBezTo>
                <a:cubicBezTo>
                  <a:pt x="248958" y="115606"/>
                  <a:pt x="247690" y="109037"/>
                  <a:pt x="245615" y="102928"/>
                </a:cubicBezTo>
                <a:cubicBezTo>
                  <a:pt x="245615" y="102928"/>
                  <a:pt x="245615" y="102928"/>
                  <a:pt x="245615" y="102928"/>
                </a:cubicBezTo>
                <a:cubicBezTo>
                  <a:pt x="245385" y="102351"/>
                  <a:pt x="245269" y="101775"/>
                  <a:pt x="245039" y="101314"/>
                </a:cubicBezTo>
                <a:cubicBezTo>
                  <a:pt x="245039" y="101314"/>
                  <a:pt x="245039" y="101199"/>
                  <a:pt x="245039" y="101083"/>
                </a:cubicBezTo>
                <a:cubicBezTo>
                  <a:pt x="244808" y="100622"/>
                  <a:pt x="244693" y="100046"/>
                  <a:pt x="244463" y="99585"/>
                </a:cubicBezTo>
                <a:cubicBezTo>
                  <a:pt x="244463" y="99585"/>
                  <a:pt x="244463" y="99355"/>
                  <a:pt x="244347" y="99239"/>
                </a:cubicBezTo>
                <a:cubicBezTo>
                  <a:pt x="244117" y="98778"/>
                  <a:pt x="244002" y="98317"/>
                  <a:pt x="243771" y="97856"/>
                </a:cubicBezTo>
                <a:cubicBezTo>
                  <a:pt x="243771" y="97741"/>
                  <a:pt x="243771" y="97626"/>
                  <a:pt x="243656" y="97511"/>
                </a:cubicBezTo>
                <a:cubicBezTo>
                  <a:pt x="243425" y="97049"/>
                  <a:pt x="243310" y="96588"/>
                  <a:pt x="243079" y="96127"/>
                </a:cubicBezTo>
                <a:cubicBezTo>
                  <a:pt x="243079" y="96012"/>
                  <a:pt x="242964" y="95782"/>
                  <a:pt x="242849" y="95666"/>
                </a:cubicBezTo>
                <a:cubicBezTo>
                  <a:pt x="242619" y="95205"/>
                  <a:pt x="242503" y="94744"/>
                  <a:pt x="242273" y="94399"/>
                </a:cubicBezTo>
                <a:cubicBezTo>
                  <a:pt x="242273" y="94283"/>
                  <a:pt x="242157" y="94053"/>
                  <a:pt x="242042" y="93937"/>
                </a:cubicBezTo>
                <a:cubicBezTo>
                  <a:pt x="241812" y="93476"/>
                  <a:pt x="241696" y="93131"/>
                  <a:pt x="241466" y="92670"/>
                </a:cubicBezTo>
                <a:cubicBezTo>
                  <a:pt x="241466" y="92554"/>
                  <a:pt x="241351" y="92324"/>
                  <a:pt x="241235" y="92208"/>
                </a:cubicBezTo>
                <a:cubicBezTo>
                  <a:pt x="241005" y="91863"/>
                  <a:pt x="240774" y="91402"/>
                  <a:pt x="240659" y="91056"/>
                </a:cubicBezTo>
                <a:cubicBezTo>
                  <a:pt x="240659" y="90825"/>
                  <a:pt x="240428" y="90710"/>
                  <a:pt x="240428" y="90479"/>
                </a:cubicBezTo>
                <a:cubicBezTo>
                  <a:pt x="240198" y="90134"/>
                  <a:pt x="239968" y="89673"/>
                  <a:pt x="239852" y="89327"/>
                </a:cubicBezTo>
                <a:cubicBezTo>
                  <a:pt x="239852" y="89096"/>
                  <a:pt x="239622" y="88981"/>
                  <a:pt x="239506" y="88751"/>
                </a:cubicBezTo>
                <a:cubicBezTo>
                  <a:pt x="239276" y="88405"/>
                  <a:pt x="239045" y="88059"/>
                  <a:pt x="238815" y="87598"/>
                </a:cubicBezTo>
                <a:cubicBezTo>
                  <a:pt x="238815" y="87368"/>
                  <a:pt x="238585" y="87252"/>
                  <a:pt x="238469" y="87022"/>
                </a:cubicBezTo>
                <a:cubicBezTo>
                  <a:pt x="238239" y="86676"/>
                  <a:pt x="238008" y="86330"/>
                  <a:pt x="237778" y="85984"/>
                </a:cubicBezTo>
                <a:cubicBezTo>
                  <a:pt x="237662" y="85754"/>
                  <a:pt x="237547" y="85639"/>
                  <a:pt x="237432" y="85408"/>
                </a:cubicBezTo>
                <a:cubicBezTo>
                  <a:pt x="237201" y="85062"/>
                  <a:pt x="236971" y="84716"/>
                  <a:pt x="236740" y="84371"/>
                </a:cubicBezTo>
                <a:cubicBezTo>
                  <a:pt x="236625" y="84140"/>
                  <a:pt x="236510" y="84025"/>
                  <a:pt x="236394" y="83794"/>
                </a:cubicBezTo>
                <a:cubicBezTo>
                  <a:pt x="236164" y="83449"/>
                  <a:pt x="235934" y="83103"/>
                  <a:pt x="235703" y="82757"/>
                </a:cubicBezTo>
                <a:cubicBezTo>
                  <a:pt x="235588" y="82527"/>
                  <a:pt x="235472" y="82411"/>
                  <a:pt x="235242" y="82181"/>
                </a:cubicBezTo>
                <a:cubicBezTo>
                  <a:pt x="235011" y="81835"/>
                  <a:pt x="234781" y="81489"/>
                  <a:pt x="234550" y="81259"/>
                </a:cubicBezTo>
                <a:cubicBezTo>
                  <a:pt x="234435" y="81028"/>
                  <a:pt x="234320" y="80913"/>
                  <a:pt x="234089" y="80682"/>
                </a:cubicBezTo>
                <a:cubicBezTo>
                  <a:pt x="233859" y="80337"/>
                  <a:pt x="233628" y="79991"/>
                  <a:pt x="233398" y="79760"/>
                </a:cubicBezTo>
                <a:cubicBezTo>
                  <a:pt x="233283" y="79530"/>
                  <a:pt x="233052" y="79299"/>
                  <a:pt x="232937" y="79184"/>
                </a:cubicBezTo>
                <a:cubicBezTo>
                  <a:pt x="232706" y="78838"/>
                  <a:pt x="232476" y="78608"/>
                  <a:pt x="232245" y="78262"/>
                </a:cubicBezTo>
                <a:cubicBezTo>
                  <a:pt x="232130" y="78031"/>
                  <a:pt x="231899" y="77801"/>
                  <a:pt x="231784" y="77686"/>
                </a:cubicBezTo>
                <a:cubicBezTo>
                  <a:pt x="231554" y="77340"/>
                  <a:pt x="231323" y="77109"/>
                  <a:pt x="231093" y="76764"/>
                </a:cubicBezTo>
                <a:cubicBezTo>
                  <a:pt x="230977" y="76533"/>
                  <a:pt x="230747" y="76302"/>
                  <a:pt x="230632" y="76187"/>
                </a:cubicBezTo>
                <a:cubicBezTo>
                  <a:pt x="230401" y="75841"/>
                  <a:pt x="230171" y="75611"/>
                  <a:pt x="229940" y="75381"/>
                </a:cubicBezTo>
                <a:cubicBezTo>
                  <a:pt x="229709" y="75150"/>
                  <a:pt x="229594" y="74919"/>
                  <a:pt x="229364" y="74804"/>
                </a:cubicBezTo>
                <a:cubicBezTo>
                  <a:pt x="229133" y="74573"/>
                  <a:pt x="228903" y="74228"/>
                  <a:pt x="228672" y="73997"/>
                </a:cubicBezTo>
                <a:cubicBezTo>
                  <a:pt x="228442" y="73767"/>
                  <a:pt x="228326" y="73652"/>
                  <a:pt x="228096" y="73421"/>
                </a:cubicBezTo>
                <a:cubicBezTo>
                  <a:pt x="227865" y="73190"/>
                  <a:pt x="227635" y="72845"/>
                  <a:pt x="227289" y="72614"/>
                </a:cubicBezTo>
                <a:cubicBezTo>
                  <a:pt x="227059" y="72384"/>
                  <a:pt x="226943" y="72268"/>
                  <a:pt x="226713" y="72038"/>
                </a:cubicBezTo>
                <a:cubicBezTo>
                  <a:pt x="226482" y="71807"/>
                  <a:pt x="226252" y="71462"/>
                  <a:pt x="225906" y="71231"/>
                </a:cubicBezTo>
                <a:cubicBezTo>
                  <a:pt x="225675" y="71001"/>
                  <a:pt x="225560" y="70885"/>
                  <a:pt x="225330" y="70655"/>
                </a:cubicBezTo>
                <a:cubicBezTo>
                  <a:pt x="225099" y="70424"/>
                  <a:pt x="224754" y="70194"/>
                  <a:pt x="224523" y="69848"/>
                </a:cubicBezTo>
                <a:cubicBezTo>
                  <a:pt x="224292" y="69618"/>
                  <a:pt x="224062" y="69502"/>
                  <a:pt x="223947" y="69272"/>
                </a:cubicBezTo>
                <a:cubicBezTo>
                  <a:pt x="223716" y="69041"/>
                  <a:pt x="223370" y="68810"/>
                  <a:pt x="223140" y="68580"/>
                </a:cubicBezTo>
                <a:cubicBezTo>
                  <a:pt x="222909" y="68350"/>
                  <a:pt x="222679" y="68234"/>
                  <a:pt x="222563" y="68004"/>
                </a:cubicBezTo>
                <a:cubicBezTo>
                  <a:pt x="222333" y="67773"/>
                  <a:pt x="221987" y="67543"/>
                  <a:pt x="221757" y="67312"/>
                </a:cubicBezTo>
                <a:cubicBezTo>
                  <a:pt x="221526" y="67082"/>
                  <a:pt x="221296" y="66966"/>
                  <a:pt x="221065" y="66736"/>
                </a:cubicBezTo>
                <a:cubicBezTo>
                  <a:pt x="220835" y="66505"/>
                  <a:pt x="220489" y="66275"/>
                  <a:pt x="220258" y="66044"/>
                </a:cubicBezTo>
                <a:cubicBezTo>
                  <a:pt x="220028" y="65814"/>
                  <a:pt x="219797" y="65698"/>
                  <a:pt x="219567" y="65468"/>
                </a:cubicBezTo>
                <a:cubicBezTo>
                  <a:pt x="219336" y="65238"/>
                  <a:pt x="218991" y="65007"/>
                  <a:pt x="218760" y="64776"/>
                </a:cubicBezTo>
                <a:cubicBezTo>
                  <a:pt x="218529" y="64546"/>
                  <a:pt x="218299" y="64431"/>
                  <a:pt x="218069" y="64200"/>
                </a:cubicBezTo>
                <a:cubicBezTo>
                  <a:pt x="217838" y="63970"/>
                  <a:pt x="217492" y="63739"/>
                  <a:pt x="217262" y="63509"/>
                </a:cubicBezTo>
                <a:cubicBezTo>
                  <a:pt x="217031" y="63278"/>
                  <a:pt x="216801" y="63163"/>
                  <a:pt x="216570" y="62932"/>
                </a:cubicBezTo>
                <a:cubicBezTo>
                  <a:pt x="216340" y="62702"/>
                  <a:pt x="215994" y="62471"/>
                  <a:pt x="215763" y="62356"/>
                </a:cubicBezTo>
                <a:cubicBezTo>
                  <a:pt x="215533" y="62126"/>
                  <a:pt x="215302" y="62010"/>
                  <a:pt x="215072" y="61780"/>
                </a:cubicBezTo>
                <a:cubicBezTo>
                  <a:pt x="214841" y="61549"/>
                  <a:pt x="214495" y="61434"/>
                  <a:pt x="214265" y="61203"/>
                </a:cubicBezTo>
                <a:cubicBezTo>
                  <a:pt x="214034" y="61088"/>
                  <a:pt x="213804" y="60858"/>
                  <a:pt x="213458" y="60742"/>
                </a:cubicBezTo>
                <a:cubicBezTo>
                  <a:pt x="213228" y="60512"/>
                  <a:pt x="212882" y="60397"/>
                  <a:pt x="212651" y="60166"/>
                </a:cubicBezTo>
                <a:cubicBezTo>
                  <a:pt x="212421" y="60051"/>
                  <a:pt x="212190" y="59820"/>
                  <a:pt x="211844" y="59705"/>
                </a:cubicBezTo>
                <a:cubicBezTo>
                  <a:pt x="211614" y="59475"/>
                  <a:pt x="211268" y="59359"/>
                  <a:pt x="210923" y="59129"/>
                </a:cubicBezTo>
                <a:cubicBezTo>
                  <a:pt x="210692" y="59013"/>
                  <a:pt x="210346" y="58783"/>
                  <a:pt x="210116" y="58668"/>
                </a:cubicBezTo>
                <a:cubicBezTo>
                  <a:pt x="209770" y="58437"/>
                  <a:pt x="209539" y="58322"/>
                  <a:pt x="209194" y="58091"/>
                </a:cubicBezTo>
                <a:cubicBezTo>
                  <a:pt x="208963" y="57976"/>
                  <a:pt x="208617" y="57746"/>
                  <a:pt x="208387" y="57630"/>
                </a:cubicBezTo>
                <a:cubicBezTo>
                  <a:pt x="208041" y="57515"/>
                  <a:pt x="207810" y="57284"/>
                  <a:pt x="207465" y="57169"/>
                </a:cubicBezTo>
                <a:cubicBezTo>
                  <a:pt x="207234" y="57054"/>
                  <a:pt x="206889" y="56823"/>
                  <a:pt x="206658" y="56708"/>
                </a:cubicBezTo>
                <a:cubicBezTo>
                  <a:pt x="206312" y="56593"/>
                  <a:pt x="206081" y="56363"/>
                  <a:pt x="205736" y="56247"/>
                </a:cubicBezTo>
                <a:cubicBezTo>
                  <a:pt x="205505" y="56132"/>
                  <a:pt x="205160" y="55901"/>
                  <a:pt x="204929" y="55786"/>
                </a:cubicBezTo>
                <a:cubicBezTo>
                  <a:pt x="204583" y="55671"/>
                  <a:pt x="204353" y="55440"/>
                  <a:pt x="204007" y="55325"/>
                </a:cubicBezTo>
                <a:cubicBezTo>
                  <a:pt x="203776" y="55210"/>
                  <a:pt x="203431" y="55095"/>
                  <a:pt x="203200" y="54864"/>
                </a:cubicBezTo>
                <a:cubicBezTo>
                  <a:pt x="202854" y="54749"/>
                  <a:pt x="202624" y="54518"/>
                  <a:pt x="202278" y="54403"/>
                </a:cubicBezTo>
                <a:cubicBezTo>
                  <a:pt x="201932" y="54288"/>
                  <a:pt x="201702" y="54172"/>
                  <a:pt x="201356" y="54057"/>
                </a:cubicBezTo>
                <a:cubicBezTo>
                  <a:pt x="201010" y="53942"/>
                  <a:pt x="200780" y="53827"/>
                  <a:pt x="200434" y="53596"/>
                </a:cubicBezTo>
                <a:cubicBezTo>
                  <a:pt x="200088" y="53481"/>
                  <a:pt x="199858" y="53366"/>
                  <a:pt x="199512" y="53250"/>
                </a:cubicBezTo>
                <a:cubicBezTo>
                  <a:pt x="199166" y="53135"/>
                  <a:pt x="198936" y="53020"/>
                  <a:pt x="198590" y="52905"/>
                </a:cubicBezTo>
                <a:cubicBezTo>
                  <a:pt x="198244" y="52789"/>
                  <a:pt x="198013" y="52674"/>
                  <a:pt x="197668" y="52559"/>
                </a:cubicBezTo>
                <a:cubicBezTo>
                  <a:pt x="197322" y="52444"/>
                  <a:pt x="197092" y="52328"/>
                  <a:pt x="196746" y="52213"/>
                </a:cubicBezTo>
                <a:cubicBezTo>
                  <a:pt x="196400" y="52098"/>
                  <a:pt x="196169" y="51983"/>
                  <a:pt x="195824" y="51867"/>
                </a:cubicBezTo>
                <a:cubicBezTo>
                  <a:pt x="195478" y="51867"/>
                  <a:pt x="195247" y="51637"/>
                  <a:pt x="194901" y="51521"/>
                </a:cubicBezTo>
                <a:cubicBezTo>
                  <a:pt x="194556" y="51521"/>
                  <a:pt x="194325" y="51291"/>
                  <a:pt x="193979" y="51176"/>
                </a:cubicBezTo>
                <a:cubicBezTo>
                  <a:pt x="193634" y="51176"/>
                  <a:pt x="193403" y="50945"/>
                  <a:pt x="193058" y="50830"/>
                </a:cubicBezTo>
                <a:cubicBezTo>
                  <a:pt x="192712" y="50830"/>
                  <a:pt x="192366" y="50600"/>
                  <a:pt x="192135" y="50484"/>
                </a:cubicBezTo>
                <a:cubicBezTo>
                  <a:pt x="191790" y="50484"/>
                  <a:pt x="191559" y="50254"/>
                  <a:pt x="191213" y="50138"/>
                </a:cubicBezTo>
                <a:cubicBezTo>
                  <a:pt x="190867" y="50138"/>
                  <a:pt x="190522" y="49908"/>
                  <a:pt x="190291" y="49908"/>
                </a:cubicBezTo>
                <a:cubicBezTo>
                  <a:pt x="189945" y="49908"/>
                  <a:pt x="189715" y="49677"/>
                  <a:pt x="189369" y="49677"/>
                </a:cubicBezTo>
                <a:cubicBezTo>
                  <a:pt x="189023" y="49677"/>
                  <a:pt x="188678" y="49447"/>
                  <a:pt x="188332" y="49447"/>
                </a:cubicBezTo>
                <a:cubicBezTo>
                  <a:pt x="187986" y="49447"/>
                  <a:pt x="187756" y="49332"/>
                  <a:pt x="187410" y="49216"/>
                </a:cubicBezTo>
                <a:cubicBezTo>
                  <a:pt x="187064" y="49216"/>
                  <a:pt x="186718" y="49101"/>
                  <a:pt x="186373" y="48986"/>
                </a:cubicBezTo>
                <a:cubicBezTo>
                  <a:pt x="186027" y="48986"/>
                  <a:pt x="185796" y="48871"/>
                  <a:pt x="185450" y="48755"/>
                </a:cubicBezTo>
                <a:cubicBezTo>
                  <a:pt x="185105" y="48755"/>
                  <a:pt x="184759" y="48640"/>
                  <a:pt x="184413" y="48525"/>
                </a:cubicBezTo>
                <a:cubicBezTo>
                  <a:pt x="184067" y="48525"/>
                  <a:pt x="183837" y="48409"/>
                  <a:pt x="183491" y="48294"/>
                </a:cubicBezTo>
                <a:cubicBezTo>
                  <a:pt x="183145" y="48294"/>
                  <a:pt x="182799" y="48179"/>
                  <a:pt x="182454" y="48064"/>
                </a:cubicBezTo>
                <a:cubicBezTo>
                  <a:pt x="182108" y="48064"/>
                  <a:pt x="181877" y="47948"/>
                  <a:pt x="181532" y="47948"/>
                </a:cubicBezTo>
                <a:cubicBezTo>
                  <a:pt x="181186" y="47948"/>
                  <a:pt x="180840" y="47833"/>
                  <a:pt x="180494" y="47718"/>
                </a:cubicBezTo>
                <a:cubicBezTo>
                  <a:pt x="180148" y="47718"/>
                  <a:pt x="179918" y="47718"/>
                  <a:pt x="179572" y="47603"/>
                </a:cubicBezTo>
                <a:cubicBezTo>
                  <a:pt x="179227" y="47603"/>
                  <a:pt x="178881" y="47603"/>
                  <a:pt x="178535" y="47487"/>
                </a:cubicBezTo>
                <a:cubicBezTo>
                  <a:pt x="178189" y="47487"/>
                  <a:pt x="177959" y="47487"/>
                  <a:pt x="177613" y="47372"/>
                </a:cubicBezTo>
                <a:cubicBezTo>
                  <a:pt x="177267" y="47372"/>
                  <a:pt x="176921" y="47372"/>
                  <a:pt x="176460" y="47257"/>
                </a:cubicBezTo>
                <a:cubicBezTo>
                  <a:pt x="176114" y="47257"/>
                  <a:pt x="175884" y="47257"/>
                  <a:pt x="175538" y="47257"/>
                </a:cubicBezTo>
                <a:cubicBezTo>
                  <a:pt x="175193" y="47257"/>
                  <a:pt x="174731" y="47257"/>
                  <a:pt x="174385" y="47257"/>
                </a:cubicBezTo>
                <a:cubicBezTo>
                  <a:pt x="174040" y="47257"/>
                  <a:pt x="173809" y="47257"/>
                  <a:pt x="173464" y="47257"/>
                </a:cubicBezTo>
                <a:cubicBezTo>
                  <a:pt x="173002" y="47257"/>
                  <a:pt x="172657" y="47257"/>
                  <a:pt x="172196" y="47257"/>
                </a:cubicBezTo>
                <a:cubicBezTo>
                  <a:pt x="171965" y="47257"/>
                  <a:pt x="171619" y="47257"/>
                  <a:pt x="171389" y="47257"/>
                </a:cubicBezTo>
                <a:cubicBezTo>
                  <a:pt x="170928" y="47257"/>
                  <a:pt x="170467" y="47257"/>
                  <a:pt x="170006" y="47257"/>
                </a:cubicBezTo>
                <a:cubicBezTo>
                  <a:pt x="169775" y="47257"/>
                  <a:pt x="169545" y="47257"/>
                  <a:pt x="169314" y="47257"/>
                </a:cubicBezTo>
                <a:cubicBezTo>
                  <a:pt x="168623" y="47257"/>
                  <a:pt x="167931" y="47257"/>
                  <a:pt x="167240" y="47257"/>
                </a:cubicBezTo>
                <a:cubicBezTo>
                  <a:pt x="166548" y="47257"/>
                  <a:pt x="165856" y="47257"/>
                  <a:pt x="165165" y="47257"/>
                </a:cubicBezTo>
                <a:cubicBezTo>
                  <a:pt x="164934" y="47257"/>
                  <a:pt x="164704" y="47257"/>
                  <a:pt x="164473" y="47257"/>
                </a:cubicBezTo>
                <a:cubicBezTo>
                  <a:pt x="164012" y="47257"/>
                  <a:pt x="163551" y="47257"/>
                  <a:pt x="163090" y="47257"/>
                </a:cubicBezTo>
                <a:cubicBezTo>
                  <a:pt x="162860" y="47257"/>
                  <a:pt x="162514" y="47257"/>
                  <a:pt x="162283" y="47257"/>
                </a:cubicBezTo>
                <a:cubicBezTo>
                  <a:pt x="161822" y="47257"/>
                  <a:pt x="161477" y="47257"/>
                  <a:pt x="161016" y="47257"/>
                </a:cubicBezTo>
                <a:cubicBezTo>
                  <a:pt x="160670" y="47257"/>
                  <a:pt x="160439" y="47257"/>
                  <a:pt x="160094" y="47257"/>
                </a:cubicBezTo>
                <a:cubicBezTo>
                  <a:pt x="159748" y="47257"/>
                  <a:pt x="159287" y="47257"/>
                  <a:pt x="158941" y="47257"/>
                </a:cubicBezTo>
                <a:cubicBezTo>
                  <a:pt x="158595" y="47257"/>
                  <a:pt x="158365" y="47257"/>
                  <a:pt x="158019" y="47257"/>
                </a:cubicBezTo>
                <a:cubicBezTo>
                  <a:pt x="157673" y="47257"/>
                  <a:pt x="157212" y="47257"/>
                  <a:pt x="156866" y="47372"/>
                </a:cubicBezTo>
                <a:cubicBezTo>
                  <a:pt x="156520" y="47372"/>
                  <a:pt x="156290" y="47372"/>
                  <a:pt x="155944" y="47487"/>
                </a:cubicBezTo>
                <a:cubicBezTo>
                  <a:pt x="155599" y="47487"/>
                  <a:pt x="155253" y="47487"/>
                  <a:pt x="154792" y="47603"/>
                </a:cubicBezTo>
                <a:cubicBezTo>
                  <a:pt x="154446" y="47603"/>
                  <a:pt x="154215" y="47603"/>
                  <a:pt x="153870" y="47718"/>
                </a:cubicBezTo>
                <a:cubicBezTo>
                  <a:pt x="153524" y="47718"/>
                  <a:pt x="153178" y="47833"/>
                  <a:pt x="152832" y="47948"/>
                </a:cubicBezTo>
                <a:cubicBezTo>
                  <a:pt x="152486" y="47948"/>
                  <a:pt x="152256" y="47948"/>
                  <a:pt x="151910" y="48179"/>
                </a:cubicBezTo>
                <a:cubicBezTo>
                  <a:pt x="151565" y="48179"/>
                  <a:pt x="151219" y="48294"/>
                  <a:pt x="150873" y="48409"/>
                </a:cubicBezTo>
                <a:cubicBezTo>
                  <a:pt x="150527" y="48409"/>
                  <a:pt x="150297" y="48525"/>
                  <a:pt x="149951" y="48640"/>
                </a:cubicBezTo>
                <a:cubicBezTo>
                  <a:pt x="149605" y="48640"/>
                  <a:pt x="149259" y="48755"/>
                  <a:pt x="148914" y="48871"/>
                </a:cubicBezTo>
                <a:cubicBezTo>
                  <a:pt x="148568" y="48871"/>
                  <a:pt x="148337" y="48986"/>
                  <a:pt x="147991" y="49101"/>
                </a:cubicBezTo>
                <a:cubicBezTo>
                  <a:pt x="147646" y="49101"/>
                  <a:pt x="147300" y="49216"/>
                  <a:pt x="146954" y="49332"/>
                </a:cubicBezTo>
                <a:cubicBezTo>
                  <a:pt x="146608" y="49332"/>
                  <a:pt x="146378" y="49447"/>
                  <a:pt x="146032" y="49562"/>
                </a:cubicBezTo>
                <a:cubicBezTo>
                  <a:pt x="145686" y="49562"/>
                  <a:pt x="145340" y="49792"/>
                  <a:pt x="144995" y="49792"/>
                </a:cubicBezTo>
                <a:cubicBezTo>
                  <a:pt x="144649" y="49792"/>
                  <a:pt x="144418" y="50023"/>
                  <a:pt x="144073" y="50023"/>
                </a:cubicBezTo>
                <a:cubicBezTo>
                  <a:pt x="143727" y="50023"/>
                  <a:pt x="143381" y="50254"/>
                  <a:pt x="143035" y="50369"/>
                </a:cubicBezTo>
                <a:cubicBezTo>
                  <a:pt x="142689" y="50369"/>
                  <a:pt x="142459" y="50600"/>
                  <a:pt x="142113" y="50715"/>
                </a:cubicBezTo>
                <a:cubicBezTo>
                  <a:pt x="141768" y="50715"/>
                  <a:pt x="141422" y="50945"/>
                  <a:pt x="141191" y="51060"/>
                </a:cubicBezTo>
                <a:cubicBezTo>
                  <a:pt x="140846" y="51060"/>
                  <a:pt x="140615" y="51291"/>
                  <a:pt x="140269" y="51406"/>
                </a:cubicBezTo>
                <a:cubicBezTo>
                  <a:pt x="139923" y="51406"/>
                  <a:pt x="139578" y="51637"/>
                  <a:pt x="139347" y="51752"/>
                </a:cubicBezTo>
                <a:cubicBezTo>
                  <a:pt x="139001" y="51752"/>
                  <a:pt x="138771" y="51983"/>
                  <a:pt x="138425" y="52098"/>
                </a:cubicBezTo>
                <a:cubicBezTo>
                  <a:pt x="138079" y="52213"/>
                  <a:pt x="137849" y="52328"/>
                  <a:pt x="137503" y="52444"/>
                </a:cubicBezTo>
                <a:cubicBezTo>
                  <a:pt x="137157" y="52559"/>
                  <a:pt x="136927" y="52674"/>
                  <a:pt x="136581" y="52789"/>
                </a:cubicBezTo>
                <a:cubicBezTo>
                  <a:pt x="136235" y="52905"/>
                  <a:pt x="136005" y="53020"/>
                  <a:pt x="135659" y="53135"/>
                </a:cubicBezTo>
                <a:cubicBezTo>
                  <a:pt x="135313" y="53250"/>
                  <a:pt x="135083" y="53366"/>
                  <a:pt x="134737" y="53481"/>
                </a:cubicBezTo>
                <a:cubicBezTo>
                  <a:pt x="134391" y="53596"/>
                  <a:pt x="134160" y="53712"/>
                  <a:pt x="133815" y="53827"/>
                </a:cubicBezTo>
                <a:cubicBezTo>
                  <a:pt x="133469" y="53942"/>
                  <a:pt x="133238" y="54057"/>
                  <a:pt x="132893" y="54288"/>
                </a:cubicBezTo>
                <a:cubicBezTo>
                  <a:pt x="132547" y="54403"/>
                  <a:pt x="132316" y="54518"/>
                  <a:pt x="131971" y="54749"/>
                </a:cubicBezTo>
                <a:cubicBezTo>
                  <a:pt x="131625" y="54864"/>
                  <a:pt x="131394" y="54979"/>
                  <a:pt x="131049" y="55210"/>
                </a:cubicBezTo>
                <a:cubicBezTo>
                  <a:pt x="130818" y="55325"/>
                  <a:pt x="130472" y="55440"/>
                  <a:pt x="130242" y="55671"/>
                </a:cubicBezTo>
                <a:cubicBezTo>
                  <a:pt x="129896" y="55786"/>
                  <a:pt x="129666" y="56017"/>
                  <a:pt x="129320" y="56132"/>
                </a:cubicBezTo>
                <a:cubicBezTo>
                  <a:pt x="129089" y="56247"/>
                  <a:pt x="128743" y="56478"/>
                  <a:pt x="128513" y="56593"/>
                </a:cubicBezTo>
                <a:cubicBezTo>
                  <a:pt x="128167" y="56708"/>
                  <a:pt x="127937" y="56939"/>
                  <a:pt x="127591" y="57054"/>
                </a:cubicBezTo>
                <a:cubicBezTo>
                  <a:pt x="127360" y="57169"/>
                  <a:pt x="127015" y="57400"/>
                  <a:pt x="126784" y="57515"/>
                </a:cubicBezTo>
                <a:cubicBezTo>
                  <a:pt x="126438" y="57630"/>
                  <a:pt x="126208" y="57861"/>
                  <a:pt x="125862" y="57976"/>
                </a:cubicBezTo>
                <a:cubicBezTo>
                  <a:pt x="125631" y="58091"/>
                  <a:pt x="125286" y="58322"/>
                  <a:pt x="125055" y="58437"/>
                </a:cubicBezTo>
                <a:cubicBezTo>
                  <a:pt x="124709" y="58668"/>
                  <a:pt x="124479" y="58783"/>
                  <a:pt x="124133" y="59013"/>
                </a:cubicBezTo>
                <a:cubicBezTo>
                  <a:pt x="123903" y="59129"/>
                  <a:pt x="123672" y="59359"/>
                  <a:pt x="123326" y="59475"/>
                </a:cubicBezTo>
                <a:cubicBezTo>
                  <a:pt x="122980" y="59705"/>
                  <a:pt x="122750" y="59820"/>
                  <a:pt x="122404" y="60051"/>
                </a:cubicBezTo>
                <a:cubicBezTo>
                  <a:pt x="122174" y="60166"/>
                  <a:pt x="121943" y="60397"/>
                  <a:pt x="121713" y="60512"/>
                </a:cubicBezTo>
                <a:cubicBezTo>
                  <a:pt x="121367" y="60742"/>
                  <a:pt x="121136" y="60858"/>
                  <a:pt x="120790" y="61088"/>
                </a:cubicBezTo>
                <a:cubicBezTo>
                  <a:pt x="120560" y="61203"/>
                  <a:pt x="120329" y="61434"/>
                  <a:pt x="120099" y="61549"/>
                </a:cubicBezTo>
                <a:cubicBezTo>
                  <a:pt x="119753" y="61780"/>
                  <a:pt x="119523" y="62010"/>
                  <a:pt x="119177" y="62241"/>
                </a:cubicBezTo>
                <a:cubicBezTo>
                  <a:pt x="118946" y="62356"/>
                  <a:pt x="118716" y="62587"/>
                  <a:pt x="118601" y="62702"/>
                </a:cubicBezTo>
                <a:cubicBezTo>
                  <a:pt x="118255" y="62932"/>
                  <a:pt x="117909" y="63163"/>
                  <a:pt x="117678" y="63393"/>
                </a:cubicBezTo>
                <a:cubicBezTo>
                  <a:pt x="117448" y="63509"/>
                  <a:pt x="117333" y="63624"/>
                  <a:pt x="117218" y="63739"/>
                </a:cubicBezTo>
                <a:cubicBezTo>
                  <a:pt x="116872" y="63970"/>
                  <a:pt x="116526" y="64315"/>
                  <a:pt x="116180" y="64546"/>
                </a:cubicBezTo>
                <a:cubicBezTo>
                  <a:pt x="116180" y="64546"/>
                  <a:pt x="115950" y="64776"/>
                  <a:pt x="115835" y="64776"/>
                </a:cubicBezTo>
                <a:cubicBezTo>
                  <a:pt x="113990" y="66275"/>
                  <a:pt x="112146" y="67889"/>
                  <a:pt x="110417" y="69502"/>
                </a:cubicBezTo>
                <a:cubicBezTo>
                  <a:pt x="110417" y="69502"/>
                  <a:pt x="110417" y="69502"/>
                  <a:pt x="110417" y="69502"/>
                </a:cubicBezTo>
                <a:cubicBezTo>
                  <a:pt x="110072" y="69848"/>
                  <a:pt x="109726" y="70194"/>
                  <a:pt x="109265" y="70539"/>
                </a:cubicBezTo>
                <a:cubicBezTo>
                  <a:pt x="109265" y="70539"/>
                  <a:pt x="109034" y="70770"/>
                  <a:pt x="109034" y="70770"/>
                </a:cubicBezTo>
                <a:cubicBezTo>
                  <a:pt x="108688" y="71116"/>
                  <a:pt x="108343" y="71462"/>
                  <a:pt x="107997" y="71807"/>
                </a:cubicBezTo>
                <a:cubicBezTo>
                  <a:pt x="107882" y="71923"/>
                  <a:pt x="107766" y="72038"/>
                  <a:pt x="107651" y="72153"/>
                </a:cubicBezTo>
                <a:cubicBezTo>
                  <a:pt x="107305" y="72499"/>
                  <a:pt x="107075" y="72845"/>
                  <a:pt x="106729" y="73190"/>
                </a:cubicBezTo>
                <a:cubicBezTo>
                  <a:pt x="106614" y="73306"/>
                  <a:pt x="106498" y="73421"/>
                  <a:pt x="106383" y="73652"/>
                </a:cubicBezTo>
                <a:cubicBezTo>
                  <a:pt x="106038" y="73997"/>
                  <a:pt x="105807" y="74343"/>
                  <a:pt x="105461" y="74689"/>
                </a:cubicBezTo>
                <a:cubicBezTo>
                  <a:pt x="105346" y="74804"/>
                  <a:pt x="105231" y="75035"/>
                  <a:pt x="105115" y="75150"/>
                </a:cubicBezTo>
                <a:cubicBezTo>
                  <a:pt x="104770" y="75496"/>
                  <a:pt x="104539" y="75841"/>
                  <a:pt x="104309" y="76187"/>
                </a:cubicBezTo>
                <a:cubicBezTo>
                  <a:pt x="104193" y="76302"/>
                  <a:pt x="104078" y="76533"/>
                  <a:pt x="103847" y="76648"/>
                </a:cubicBezTo>
                <a:cubicBezTo>
                  <a:pt x="103617" y="76994"/>
                  <a:pt x="103271" y="77340"/>
                  <a:pt x="103041" y="77686"/>
                </a:cubicBezTo>
                <a:cubicBezTo>
                  <a:pt x="102925" y="77801"/>
                  <a:pt x="102810" y="78031"/>
                  <a:pt x="102695" y="78147"/>
                </a:cubicBezTo>
                <a:cubicBezTo>
                  <a:pt x="102464" y="78493"/>
                  <a:pt x="102119" y="78838"/>
                  <a:pt x="101888" y="79184"/>
                </a:cubicBezTo>
                <a:cubicBezTo>
                  <a:pt x="101773" y="79299"/>
                  <a:pt x="101658" y="79530"/>
                  <a:pt x="101542" y="79645"/>
                </a:cubicBezTo>
                <a:cubicBezTo>
                  <a:pt x="101312" y="79991"/>
                  <a:pt x="101081" y="80337"/>
                  <a:pt x="100736" y="80682"/>
                </a:cubicBezTo>
                <a:cubicBezTo>
                  <a:pt x="100620" y="80913"/>
                  <a:pt x="100505" y="81028"/>
                  <a:pt x="100390" y="81259"/>
                </a:cubicBezTo>
                <a:cubicBezTo>
                  <a:pt x="100159" y="81604"/>
                  <a:pt x="99929" y="81950"/>
                  <a:pt x="99698" y="82296"/>
                </a:cubicBezTo>
                <a:cubicBezTo>
                  <a:pt x="99583" y="82527"/>
                  <a:pt x="99468" y="82642"/>
                  <a:pt x="99353" y="82872"/>
                </a:cubicBezTo>
                <a:cubicBezTo>
                  <a:pt x="99122" y="83218"/>
                  <a:pt x="98891" y="83564"/>
                  <a:pt x="98661" y="83910"/>
                </a:cubicBezTo>
                <a:cubicBezTo>
                  <a:pt x="98546" y="84140"/>
                  <a:pt x="98430" y="84256"/>
                  <a:pt x="98315" y="84486"/>
                </a:cubicBezTo>
                <a:cubicBezTo>
                  <a:pt x="98085" y="84832"/>
                  <a:pt x="97854" y="85178"/>
                  <a:pt x="97624" y="85639"/>
                </a:cubicBezTo>
                <a:cubicBezTo>
                  <a:pt x="97624" y="85869"/>
                  <a:pt x="97393" y="85984"/>
                  <a:pt x="97278" y="86215"/>
                </a:cubicBezTo>
                <a:cubicBezTo>
                  <a:pt x="97047" y="86561"/>
                  <a:pt x="96817" y="86907"/>
                  <a:pt x="96586" y="87368"/>
                </a:cubicBezTo>
                <a:cubicBezTo>
                  <a:pt x="96586" y="87598"/>
                  <a:pt x="96356" y="87713"/>
                  <a:pt x="96241" y="87944"/>
                </a:cubicBezTo>
                <a:cubicBezTo>
                  <a:pt x="96010" y="88290"/>
                  <a:pt x="95779" y="88751"/>
                  <a:pt x="95549" y="89096"/>
                </a:cubicBezTo>
                <a:cubicBezTo>
                  <a:pt x="95549" y="89327"/>
                  <a:pt x="95318" y="89442"/>
                  <a:pt x="95203" y="89673"/>
                </a:cubicBezTo>
                <a:cubicBezTo>
                  <a:pt x="94973" y="90019"/>
                  <a:pt x="94742" y="90479"/>
                  <a:pt x="94512" y="90825"/>
                </a:cubicBezTo>
                <a:cubicBezTo>
                  <a:pt x="94512" y="91056"/>
                  <a:pt x="94281" y="91171"/>
                  <a:pt x="94166" y="91402"/>
                </a:cubicBezTo>
                <a:cubicBezTo>
                  <a:pt x="93935" y="91747"/>
                  <a:pt x="93705" y="92208"/>
                  <a:pt x="93590" y="92554"/>
                </a:cubicBezTo>
                <a:cubicBezTo>
                  <a:pt x="93590" y="92785"/>
                  <a:pt x="93359" y="92900"/>
                  <a:pt x="93359" y="93131"/>
                </a:cubicBezTo>
                <a:cubicBezTo>
                  <a:pt x="93128" y="93591"/>
                  <a:pt x="93013" y="93937"/>
                  <a:pt x="92783" y="94399"/>
                </a:cubicBezTo>
                <a:cubicBezTo>
                  <a:pt x="92783" y="94629"/>
                  <a:pt x="92668" y="94744"/>
                  <a:pt x="92552" y="94975"/>
                </a:cubicBezTo>
                <a:cubicBezTo>
                  <a:pt x="92322" y="95436"/>
                  <a:pt x="92207" y="95782"/>
                  <a:pt x="91976" y="96243"/>
                </a:cubicBezTo>
                <a:cubicBezTo>
                  <a:pt x="91976" y="96358"/>
                  <a:pt x="91861" y="96588"/>
                  <a:pt x="91745" y="96704"/>
                </a:cubicBezTo>
                <a:cubicBezTo>
                  <a:pt x="91515" y="97165"/>
                  <a:pt x="91400" y="97511"/>
                  <a:pt x="91169" y="97971"/>
                </a:cubicBezTo>
                <a:cubicBezTo>
                  <a:pt x="91169" y="98087"/>
                  <a:pt x="91054" y="98317"/>
                  <a:pt x="90939" y="98433"/>
                </a:cubicBezTo>
                <a:cubicBezTo>
                  <a:pt x="90708" y="98894"/>
                  <a:pt x="90593" y="99355"/>
                  <a:pt x="90362" y="99816"/>
                </a:cubicBezTo>
                <a:cubicBezTo>
                  <a:pt x="90362" y="99931"/>
                  <a:pt x="90247" y="100162"/>
                  <a:pt x="90132" y="100277"/>
                </a:cubicBezTo>
                <a:cubicBezTo>
                  <a:pt x="89901" y="100738"/>
                  <a:pt x="89786" y="101199"/>
                  <a:pt x="89671" y="101660"/>
                </a:cubicBezTo>
                <a:cubicBezTo>
                  <a:pt x="89671" y="101775"/>
                  <a:pt x="89671" y="102006"/>
                  <a:pt x="89556" y="102121"/>
                </a:cubicBezTo>
                <a:cubicBezTo>
                  <a:pt x="89440" y="102582"/>
                  <a:pt x="89210" y="103043"/>
                  <a:pt x="89094" y="103619"/>
                </a:cubicBezTo>
                <a:cubicBezTo>
                  <a:pt x="89094" y="103734"/>
                  <a:pt x="89094" y="103850"/>
                  <a:pt x="88979" y="103965"/>
                </a:cubicBezTo>
                <a:cubicBezTo>
                  <a:pt x="88864" y="104426"/>
                  <a:pt x="88633" y="105002"/>
                  <a:pt x="88518" y="105463"/>
                </a:cubicBezTo>
                <a:cubicBezTo>
                  <a:pt x="88518" y="105463"/>
                  <a:pt x="88518" y="105694"/>
                  <a:pt x="88518" y="105809"/>
                </a:cubicBezTo>
                <a:cubicBezTo>
                  <a:pt x="88403" y="106386"/>
                  <a:pt x="88173" y="106846"/>
                  <a:pt x="88057" y="107423"/>
                </a:cubicBezTo>
                <a:cubicBezTo>
                  <a:pt x="88057" y="107423"/>
                  <a:pt x="88057" y="107538"/>
                  <a:pt x="88057" y="107653"/>
                </a:cubicBezTo>
                <a:cubicBezTo>
                  <a:pt x="87942" y="108230"/>
                  <a:pt x="87711" y="108806"/>
                  <a:pt x="87596" y="109382"/>
                </a:cubicBezTo>
                <a:cubicBezTo>
                  <a:pt x="87596" y="109382"/>
                  <a:pt x="87596" y="109382"/>
                  <a:pt x="87596" y="109382"/>
                </a:cubicBezTo>
                <a:cubicBezTo>
                  <a:pt x="86328" y="114454"/>
                  <a:pt x="85522" y="119756"/>
                  <a:pt x="85176" y="125173"/>
                </a:cubicBezTo>
                <a:lnTo>
                  <a:pt x="85176" y="125173"/>
                </a:lnTo>
                <a:cubicBezTo>
                  <a:pt x="85176" y="126671"/>
                  <a:pt x="85060" y="128170"/>
                  <a:pt x="85060" y="129668"/>
                </a:cubicBezTo>
                <a:cubicBezTo>
                  <a:pt x="85060" y="174735"/>
                  <a:pt x="121136" y="211273"/>
                  <a:pt x="165856" y="212310"/>
                </a:cubicBezTo>
                <a:cubicBezTo>
                  <a:pt x="164934" y="212310"/>
                  <a:pt x="164012" y="212310"/>
                  <a:pt x="163090" y="212310"/>
                </a:cubicBezTo>
                <a:cubicBezTo>
                  <a:pt x="114912" y="212310"/>
                  <a:pt x="75955" y="173237"/>
                  <a:pt x="75955" y="125173"/>
                </a:cubicBezTo>
                <a:lnTo>
                  <a:pt x="0" y="125173"/>
                </a:lnTo>
                <a:cubicBezTo>
                  <a:pt x="0" y="56017"/>
                  <a:pt x="56015" y="0"/>
                  <a:pt x="125170" y="0"/>
                </a:cubicBezTo>
                <a:cubicBezTo>
                  <a:pt x="194325" y="0"/>
                  <a:pt x="250341" y="56017"/>
                  <a:pt x="250341" y="125173"/>
                </a:cubicBezTo>
                <a:cubicBezTo>
                  <a:pt x="250341" y="194329"/>
                  <a:pt x="250341" y="126671"/>
                  <a:pt x="250341" y="127478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11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2621280" y="4740325"/>
            <a:ext cx="4608575" cy="1282794"/>
            <a:chOff x="8919032" y="1471695"/>
            <a:chExt cx="2991680" cy="326271"/>
          </a:xfrm>
        </p:grpSpPr>
        <p:sp>
          <p:nvSpPr>
            <p:cNvPr id="14" name="TextBox 13"/>
            <p:cNvSpPr txBox="1"/>
            <p:nvPr/>
          </p:nvSpPr>
          <p:spPr>
            <a:xfrm>
              <a:off x="8919032" y="1471695"/>
              <a:ext cx="2991680" cy="117422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/>
              <a:r>
                <a:rPr lang="en-US" sz="2400" b="1" noProof="1">
                  <a:solidFill>
                    <a:schemeClr val="accent5"/>
                  </a:solidFill>
                </a:rPr>
                <a:t>Parametric Approach</a:t>
              </a:r>
              <a:endParaRPr lang="en-US" sz="2400" b="1" noProof="1">
                <a:solidFill>
                  <a:schemeClr val="accent5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921977" y="1586607"/>
              <a:ext cx="2988735" cy="211359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/>
              <a:r>
                <a:rPr lang="en-US" sz="1600" dirty="0">
                  <a:solidFill>
                    <a:srgbClr val="EB5638"/>
                  </a:solidFill>
                </a:rPr>
                <a:t>If the previous test confirms normality, a parametric approach is followed. A </a:t>
              </a:r>
              <a:r>
                <a:rPr lang="en-US" sz="1600" b="1" u="sng" dirty="0">
                  <a:solidFill>
                    <a:srgbClr val="EB5638"/>
                  </a:solidFill>
                </a:rPr>
                <a:t>paired t-test</a:t>
              </a:r>
              <a:r>
                <a:rPr lang="en-US" sz="1600" dirty="0">
                  <a:solidFill>
                    <a:srgbClr val="EB5638"/>
                  </a:solidFill>
                </a:rPr>
                <a:t> is conducted with </a:t>
              </a:r>
              <a:r>
                <a:rPr lang="en-US" sz="1600" b="1" u="sng" dirty="0">
                  <a:solidFill>
                    <a:srgbClr val="EB5638"/>
                  </a:solidFill>
                </a:rPr>
                <a:t>Bonferroni correction </a:t>
              </a:r>
              <a:r>
                <a:rPr lang="en-US" sz="1600" dirty="0">
                  <a:solidFill>
                    <a:srgbClr val="EB5638"/>
                  </a:solidFill>
                </a:rPr>
                <a:t>for multiple comparisons</a:t>
              </a:r>
              <a:endParaRPr lang="en-US" sz="1600" noProof="1">
                <a:solidFill>
                  <a:srgbClr val="EB5638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132320" y="4740328"/>
            <a:ext cx="4932162" cy="1529022"/>
            <a:chOff x="8921977" y="1471694"/>
            <a:chExt cx="2737677" cy="388897"/>
          </a:xfrm>
        </p:grpSpPr>
        <p:sp>
          <p:nvSpPr>
            <p:cNvPr id="17" name="TextBox 16"/>
            <p:cNvSpPr txBox="1"/>
            <p:nvPr/>
          </p:nvSpPr>
          <p:spPr>
            <a:xfrm>
              <a:off x="8921977" y="1471694"/>
              <a:ext cx="2737677" cy="117422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/>
              <a:r>
                <a:rPr lang="en-US" sz="2400" b="1" noProof="1">
                  <a:solidFill>
                    <a:schemeClr val="accent3"/>
                  </a:solidFill>
                </a:rPr>
                <a:t>Effect Sizes</a:t>
              </a:r>
              <a:endParaRPr lang="en-US" sz="2400" b="1" noProof="1">
                <a:solidFill>
                  <a:schemeClr val="accent3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921977" y="1586607"/>
              <a:ext cx="2737677" cy="273984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/>
              <a:r>
                <a:rPr lang="en-US" sz="1600" b="1" u="sng" noProof="1">
                  <a:solidFill>
                    <a:schemeClr val="accent3">
                      <a:lumMod val="75000"/>
                    </a:schemeClr>
                  </a:solidFill>
                </a:rPr>
                <a:t>C</a:t>
              </a:r>
              <a:r>
                <a:rPr lang="en-US" sz="1600" b="1" u="sng" dirty="0" err="1">
                  <a:solidFill>
                    <a:schemeClr val="accent3">
                      <a:lumMod val="75000"/>
                    </a:schemeClr>
                  </a:solidFill>
                </a:rPr>
                <a:t>ohen’s</a:t>
              </a:r>
              <a:r>
                <a:rPr lang="en-US" sz="1600" b="1" u="sng" dirty="0">
                  <a:solidFill>
                    <a:schemeClr val="accent3">
                      <a:lumMod val="75000"/>
                    </a:schemeClr>
                  </a:solidFill>
                </a:rPr>
                <a:t> </a:t>
              </a:r>
              <a:r>
                <a:rPr lang="en-US" sz="1600" b="1" i="1" u="sng" dirty="0">
                  <a:solidFill>
                    <a:schemeClr val="accent3">
                      <a:lumMod val="75000"/>
                    </a:schemeClr>
                  </a:solidFill>
                </a:rPr>
                <a:t>d</a:t>
              </a:r>
              <a:r>
                <a:rPr lang="en-US" sz="1600" b="1" u="sng" dirty="0">
                  <a:solidFill>
                    <a:schemeClr val="accent3">
                      <a:lumMod val="75000"/>
                    </a:schemeClr>
                  </a:solidFill>
                </a:rPr>
                <a:t> </a:t>
              </a:r>
              <a:r>
                <a:rPr lang="en-US" sz="1600" dirty="0">
                  <a:solidFill>
                    <a:schemeClr val="accent3">
                      <a:lumMod val="75000"/>
                    </a:schemeClr>
                  </a:solidFill>
                </a:rPr>
                <a:t>for parametric tests and </a:t>
              </a:r>
              <a:r>
                <a:rPr lang="en-US" sz="1600" b="1" u="sng" dirty="0">
                  <a:solidFill>
                    <a:schemeClr val="accent3">
                      <a:lumMod val="75000"/>
                    </a:schemeClr>
                  </a:solidFill>
                </a:rPr>
                <a:t>Rank-Biserial Correlation </a:t>
              </a:r>
              <a:r>
                <a:rPr lang="en-US" sz="1600" dirty="0">
                  <a:solidFill>
                    <a:schemeClr val="accent3">
                      <a:lumMod val="75000"/>
                    </a:schemeClr>
                  </a:solidFill>
                </a:rPr>
                <a:t>for non-parametric tests—quantify the magnitude of the intervention's impact beyond mere statistical significance.</a:t>
              </a:r>
              <a:endParaRPr lang="en-US" sz="1600" noProof="1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90501" y="830864"/>
            <a:ext cx="2559849" cy="1775243"/>
            <a:chOff x="8921977" y="1471694"/>
            <a:chExt cx="2737677" cy="451522"/>
          </a:xfrm>
        </p:grpSpPr>
        <p:sp>
          <p:nvSpPr>
            <p:cNvPr id="20" name="TextBox 19"/>
            <p:cNvSpPr txBox="1"/>
            <p:nvPr/>
          </p:nvSpPr>
          <p:spPr>
            <a:xfrm>
              <a:off x="8921977" y="1471694"/>
              <a:ext cx="2737677" cy="117422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/>
              <a:r>
                <a:rPr lang="en-US" sz="2400" b="1" noProof="1">
                  <a:solidFill>
                    <a:schemeClr val="accent2"/>
                  </a:solidFill>
                </a:rPr>
                <a:t>Shapiro-Wilk Test</a:t>
              </a:r>
              <a:endParaRPr lang="en-US" sz="2400" b="1" noProof="1">
                <a:solidFill>
                  <a:schemeClr val="accent2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921977" y="1586607"/>
              <a:ext cx="2737677" cy="336609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/>
              <a:r>
                <a:rPr lang="en-US" sz="1600" noProof="1">
                  <a:solidFill>
                    <a:srgbClr val="6ABD45"/>
                  </a:solidFill>
                </a:rPr>
                <a:t>A Shapiro–Wilk test is applied to assess whether the distribution </a:t>
              </a:r>
              <a:r>
                <a:rPr lang="en-US" sz="1600" b="1" u="sng" noProof="1">
                  <a:solidFill>
                    <a:srgbClr val="6ABD45"/>
                  </a:solidFill>
                </a:rPr>
                <a:t>of paired differences</a:t>
              </a:r>
              <a:r>
                <a:rPr lang="en-US" sz="1600" noProof="1">
                  <a:solidFill>
                    <a:srgbClr val="6ABD45"/>
                  </a:solidFill>
                </a:rPr>
                <a:t> (after-before the intervention) is normal.</a:t>
              </a:r>
              <a:endParaRPr lang="en-US" sz="1600" noProof="1">
                <a:solidFill>
                  <a:srgbClr val="6ABD45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462363" y="1036613"/>
            <a:ext cx="3816095" cy="1775236"/>
            <a:chOff x="8300531" y="1471695"/>
            <a:chExt cx="4081193" cy="451520"/>
          </a:xfrm>
        </p:grpSpPr>
        <p:sp>
          <p:nvSpPr>
            <p:cNvPr id="23" name="TextBox 22"/>
            <p:cNvSpPr txBox="1"/>
            <p:nvPr/>
          </p:nvSpPr>
          <p:spPr>
            <a:xfrm>
              <a:off x="8300531" y="1471695"/>
              <a:ext cx="4081193" cy="117422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/>
              <a:r>
                <a:rPr lang="en-US" sz="2400" b="1" noProof="1">
                  <a:solidFill>
                    <a:schemeClr val="accent4"/>
                  </a:solidFill>
                </a:rPr>
                <a:t>Non-Parametric Alternative</a:t>
              </a:r>
              <a:endParaRPr lang="en-US" sz="2400" b="1" noProof="1">
                <a:solidFill>
                  <a:schemeClr val="accent4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300531" y="1586607"/>
              <a:ext cx="4081193" cy="336608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/>
              <a:r>
                <a:rPr lang="en-US" sz="1600" dirty="0">
                  <a:solidFill>
                    <a:srgbClr val="EB8D21"/>
                  </a:solidFill>
                </a:rPr>
                <a:t>If normality is not confirmed, a non-parametric alternative is used. A </a:t>
              </a:r>
              <a:r>
                <a:rPr lang="en-US" sz="1600" b="1" u="sng" dirty="0">
                  <a:solidFill>
                    <a:srgbClr val="EB8D21"/>
                  </a:solidFill>
                </a:rPr>
                <a:t>Wilcoxon signed-rank</a:t>
              </a:r>
              <a:r>
                <a:rPr lang="en-US" sz="1600" dirty="0">
                  <a:solidFill>
                    <a:srgbClr val="EB8D21"/>
                  </a:solidFill>
                </a:rPr>
                <a:t> test is performed along with computation of rank-biserial correlation as an effect size estimate.</a:t>
              </a:r>
              <a:endParaRPr lang="en-US" sz="1600" noProof="1">
                <a:solidFill>
                  <a:srgbClr val="EB8D21"/>
                </a:solidFill>
              </a:endParaRPr>
            </a:p>
          </p:txBody>
        </p:sp>
      </p:grpSp>
      <p:pic>
        <p:nvPicPr>
          <p:cNvPr id="25" name="Graphic 24" descr="Hourglass 30% with solid fill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749820" y="2976549"/>
            <a:ext cx="602873" cy="602873"/>
          </a:xfrm>
          <a:prstGeom prst="rect">
            <a:avLst/>
          </a:prstGeom>
        </p:spPr>
      </p:pic>
      <p:pic>
        <p:nvPicPr>
          <p:cNvPr id="26" name="Graphic 25" descr="Lightbulb with solid fill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0968" y="3716266"/>
            <a:ext cx="602873" cy="602873"/>
          </a:xfrm>
          <a:prstGeom prst="rect">
            <a:avLst/>
          </a:prstGeom>
        </p:spPr>
      </p:pic>
      <p:pic>
        <p:nvPicPr>
          <p:cNvPr id="27" name="Graphic 26" descr="Research with solid fill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35484" y="3684996"/>
            <a:ext cx="602873" cy="602873"/>
          </a:xfrm>
          <a:prstGeom prst="rect">
            <a:avLst/>
          </a:prstGeom>
        </p:spPr>
      </p:pic>
      <p:pic>
        <p:nvPicPr>
          <p:cNvPr id="28" name="Graphic 27" descr="Bar graph with upward trend with solid fill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06879" y="3017760"/>
            <a:ext cx="602873" cy="60287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794651" y="3122624"/>
            <a:ext cx="1792726" cy="1015663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6000" b="1" noProof="1">
                <a:solidFill>
                  <a:schemeClr val="accent2">
                    <a:lumMod val="60000"/>
                    <a:lumOff val="40000"/>
                  </a:schemeClr>
                </a:solidFill>
              </a:rPr>
              <a:t>01</a:t>
            </a:r>
            <a:endParaRPr lang="en-US" sz="6000" b="1" noProof="1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45827" y="3122624"/>
            <a:ext cx="1792726" cy="1015663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6000" b="1" noProof="1">
                <a:solidFill>
                  <a:schemeClr val="accent5">
                    <a:lumMod val="60000"/>
                    <a:lumOff val="40000"/>
                  </a:schemeClr>
                </a:solidFill>
              </a:rPr>
              <a:t>02</a:t>
            </a:r>
            <a:endParaRPr lang="en-US" sz="6000" b="1" noProof="1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897003" y="3122624"/>
            <a:ext cx="1792726" cy="1015663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6000" b="1" noProof="1">
                <a:solidFill>
                  <a:schemeClr val="accent4">
                    <a:lumMod val="60000"/>
                    <a:lumOff val="40000"/>
                  </a:schemeClr>
                </a:solidFill>
              </a:rPr>
              <a:t>03</a:t>
            </a:r>
            <a:endParaRPr lang="en-US" sz="6000" b="1" noProof="1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448179" y="3122624"/>
            <a:ext cx="1792726" cy="1015663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6000" b="1" noProof="1">
                <a:solidFill>
                  <a:schemeClr val="accent3">
                    <a:lumMod val="60000"/>
                    <a:lumOff val="40000"/>
                  </a:schemeClr>
                </a:solidFill>
              </a:rPr>
              <a:t>04</a:t>
            </a:r>
            <a:endParaRPr lang="en-US" sz="6000" b="1" noProof="1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Segnaposto piè di pagina 6"/>
          <p:cNvSpPr>
            <a:spLocks noGrp="1"/>
          </p:cNvSpPr>
          <p:nvPr/>
        </p:nvSpPr>
        <p:spPr>
          <a:xfrm>
            <a:off x="305183" y="6521651"/>
            <a:ext cx="5220128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marL="0" algn="l" defTabSz="914400" rtl="0" eaLnBrk="1" latinLnBrk="0" hangingPunct="1">
              <a:defRPr sz="110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none"/>
              <a:t>Smart Bear - Project Overview</a:t>
            </a:r>
            <a:endParaRPr lang="it-IT" cap="none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Output image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01" y="1514836"/>
            <a:ext cx="5374005" cy="35661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280841" y="6533872"/>
            <a:ext cx="640080" cy="2377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CA8D9AD5-F248-4919-864A-CFD76CC027D6}" type="slidenum">
              <a:rPr lang="it-IT" sz="1000" smtClean="0"/>
            </a:fld>
            <a:endParaRPr lang="it-IT" sz="100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01040" y="517895"/>
            <a:ext cx="10777598" cy="475701"/>
          </a:xfrm>
        </p:spPr>
        <p:txBody>
          <a:bodyPr>
            <a:normAutofit/>
          </a:bodyPr>
          <a:lstStyle/>
          <a:p>
            <a:r>
              <a:rPr lang="en-US" dirty="0"/>
              <a:t>Questionnaire Analysis</a:t>
            </a:r>
            <a:endParaRPr lang="el-GR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663435" y="2331085"/>
          <a:ext cx="6204585" cy="1463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68195"/>
                <a:gridCol w="2068195"/>
                <a:gridCol w="2068195"/>
              </a:tblGrid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Score</a:t>
                      </a:r>
                      <a:endParaRPr lang="el-GR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Shapiro-Wilk P-Value</a:t>
                      </a:r>
                      <a:endParaRPr lang="el-GR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Normality</a:t>
                      </a:r>
                      <a:endParaRPr lang="el-GR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FES</a:t>
                      </a:r>
                      <a:r>
                        <a:rPr lang="el-GR" sz="1600" dirty="0">
                          <a:effectLst/>
                        </a:rPr>
                        <a:t>-Ι</a:t>
                      </a:r>
                      <a:endParaRPr lang="el-GR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0.1815</a:t>
                      </a:r>
                      <a:endParaRPr lang="el-GR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ABC</a:t>
                      </a:r>
                      <a:endParaRPr lang="el-GR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0.0834</a:t>
                      </a:r>
                      <a:endParaRPr lang="el-GR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FGA</a:t>
                      </a:r>
                      <a:endParaRPr lang="el-GR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0.1744</a:t>
                      </a:r>
                      <a:endParaRPr lang="el-GR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MINIB</a:t>
                      </a:r>
                      <a:endParaRPr lang="el-GR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0.0388</a:t>
                      </a:r>
                      <a:endParaRPr lang="el-GR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RAPA</a:t>
                      </a:r>
                      <a:endParaRPr lang="el-GR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0.0000</a:t>
                      </a:r>
                      <a:endParaRPr lang="el-GR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11867898" y="2585648"/>
            <a:ext cx="227789" cy="1208112"/>
            <a:chOff x="7351143" y="2467681"/>
            <a:chExt cx="227789" cy="1208112"/>
          </a:xfrm>
        </p:grpSpPr>
        <p:pic>
          <p:nvPicPr>
            <p:cNvPr id="2053" name="Picture 19" descr="Green tick symbol and red cross sign in circle. green tick symbol posters  for the wall • posters yes, word, web | myloview.co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720" b="57396"/>
            <a:stretch>
              <a:fillRect/>
            </a:stretch>
          </p:blipFill>
          <p:spPr bwMode="auto">
            <a:xfrm>
              <a:off x="7351143" y="2467681"/>
              <a:ext cx="220662" cy="220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18" descr="Green tick symbol and red cross sign in circle. green tick symbol posters  for the wall • posters yes, word, web | myloview.co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720" b="57396"/>
            <a:stretch>
              <a:fillRect/>
            </a:stretch>
          </p:blipFill>
          <p:spPr bwMode="auto">
            <a:xfrm>
              <a:off x="7354047" y="2729707"/>
              <a:ext cx="220662" cy="220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17" descr="Green tick symbol and red cross sign in circle. green tick symbol posters  for the wall • posters yes, word, web | myloview.co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720" b="57396"/>
            <a:stretch>
              <a:fillRect/>
            </a:stretch>
          </p:blipFill>
          <p:spPr bwMode="auto">
            <a:xfrm>
              <a:off x="7358270" y="2968373"/>
              <a:ext cx="220662" cy="220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16" descr="Green tick symbol and red cross sign in circle. green tick symbol posters  for the wall • posters yes, word, web | myloview.co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13" r="54359" b="56828"/>
            <a:stretch>
              <a:fillRect/>
            </a:stretch>
          </p:blipFill>
          <p:spPr bwMode="auto">
            <a:xfrm>
              <a:off x="7356460" y="3218700"/>
              <a:ext cx="220662" cy="220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9" name="Picture 15" descr="Green tick symbol and red cross sign in circle. green tick symbol posters  for the wall • posters yes, word, web | myloview.co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13" r="54359" b="56828"/>
            <a:stretch>
              <a:fillRect/>
            </a:stretch>
          </p:blipFill>
          <p:spPr bwMode="auto">
            <a:xfrm>
              <a:off x="7354047" y="3455131"/>
              <a:ext cx="220662" cy="220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Segnaposto piè di pagina 6"/>
          <p:cNvSpPr>
            <a:spLocks noGrp="1"/>
          </p:cNvSpPr>
          <p:nvPr/>
        </p:nvSpPr>
        <p:spPr>
          <a:xfrm>
            <a:off x="305183" y="6521651"/>
            <a:ext cx="5220128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marL="0" algn="l" defTabSz="914400" rtl="0" eaLnBrk="1" latinLnBrk="0" hangingPunct="1">
              <a:defRPr sz="110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none"/>
              <a:t>Smart Bear - Project Overview</a:t>
            </a:r>
            <a:endParaRPr lang="it-IT" cap="none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mtClean="0"/>
            </a:fld>
            <a:endParaRPr lang="it-IT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01040" y="517895"/>
            <a:ext cx="10777598" cy="475701"/>
          </a:xfrm>
        </p:spPr>
        <p:txBody>
          <a:bodyPr>
            <a:normAutofit/>
          </a:bodyPr>
          <a:lstStyle/>
          <a:p>
            <a:r>
              <a:rPr lang="en-US" dirty="0"/>
              <a:t>Questionnaire Analysis</a:t>
            </a:r>
            <a:endParaRPr lang="el-GR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0800" y="5205094"/>
          <a:ext cx="6210935" cy="975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31620"/>
                <a:gridCol w="1592580"/>
                <a:gridCol w="1397635"/>
                <a:gridCol w="1689100"/>
              </a:tblGrid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Score</a:t>
                      </a:r>
                      <a:endParaRPr lang="el-GR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T-Statistic</a:t>
                      </a:r>
                      <a:endParaRPr lang="el-GR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P-Value</a:t>
                      </a:r>
                      <a:endParaRPr lang="el-GR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Significance</a:t>
                      </a:r>
                      <a:endParaRPr lang="el-GR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FES</a:t>
                      </a:r>
                      <a:r>
                        <a:rPr lang="el-GR" sz="1600" dirty="0">
                          <a:effectLst/>
                        </a:rPr>
                        <a:t>-Ι</a:t>
                      </a:r>
                      <a:endParaRPr lang="el-GR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-5.2202</a:t>
                      </a:r>
                      <a:endParaRPr lang="el-GR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5.507e-06</a:t>
                      </a:r>
                      <a:endParaRPr lang="el-GR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Significant</a:t>
                      </a:r>
                      <a:endParaRPr lang="el-GR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ABC</a:t>
                      </a:r>
                      <a:endParaRPr lang="el-GR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4.7874</a:t>
                      </a:r>
                      <a:endParaRPr lang="el-GR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2.362e-05</a:t>
                      </a:r>
                      <a:endParaRPr lang="el-GR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Significant</a:t>
                      </a:r>
                      <a:endParaRPr lang="el-GR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FGA</a:t>
                      </a:r>
                      <a:endParaRPr lang="el-GR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9.7989</a:t>
                      </a:r>
                      <a:endParaRPr lang="el-GR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2.654e-12</a:t>
                      </a:r>
                      <a:endParaRPr lang="el-GR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Highly Significant</a:t>
                      </a:r>
                      <a:endParaRPr lang="el-GR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6261735" y="5205094"/>
          <a:ext cx="5930265" cy="975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62407"/>
                <a:gridCol w="1520612"/>
                <a:gridCol w="1334476"/>
                <a:gridCol w="1612770"/>
              </a:tblGrid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Score</a:t>
                      </a:r>
                      <a:endParaRPr lang="el-GR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Wilcoxon Statistic</a:t>
                      </a:r>
                      <a:endParaRPr lang="el-GR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P-Value</a:t>
                      </a:r>
                      <a:endParaRPr lang="el-GR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Significance</a:t>
                      </a:r>
                      <a:endParaRPr lang="el-GR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MINIB</a:t>
                      </a:r>
                      <a:endParaRPr lang="el-GR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0.0</a:t>
                      </a:r>
                      <a:endParaRPr lang="el-GR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7.147e-08</a:t>
                      </a:r>
                      <a:endParaRPr lang="el-GR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Significant</a:t>
                      </a:r>
                      <a:endParaRPr lang="el-GR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RAPA</a:t>
                      </a:r>
                      <a:endParaRPr lang="el-GR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59.0</a:t>
                      </a:r>
                      <a:endParaRPr lang="el-GR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600">
                          <a:effectLst/>
                        </a:rPr>
                        <a:t>0.081</a:t>
                      </a:r>
                      <a:endParaRPr lang="el-GR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Not Significant</a:t>
                      </a:r>
                      <a:endParaRPr lang="el-GR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4" name="Picture 13" descr="Output image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689" y="1224624"/>
            <a:ext cx="5825687" cy="362705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egnaposto piè di pagina 6"/>
          <p:cNvSpPr>
            <a:spLocks noGrp="1"/>
          </p:cNvSpPr>
          <p:nvPr/>
        </p:nvSpPr>
        <p:spPr>
          <a:xfrm>
            <a:off x="305183" y="6521651"/>
            <a:ext cx="5220128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marL="0" algn="l" defTabSz="914400" rtl="0" eaLnBrk="1" latinLnBrk="0" hangingPunct="1">
              <a:defRPr sz="110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none"/>
              <a:t>Smart Bear - Project Overview</a:t>
            </a:r>
            <a:endParaRPr lang="it-IT" cap="none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mtClean="0"/>
            </a:fld>
            <a:endParaRPr lang="it-IT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07201" y="760555"/>
            <a:ext cx="10777598" cy="475701"/>
          </a:xfrm>
        </p:spPr>
        <p:txBody>
          <a:bodyPr>
            <a:normAutofit/>
          </a:bodyPr>
          <a:lstStyle/>
          <a:p>
            <a:r>
              <a:rPr lang="en-US" dirty="0" err="1"/>
              <a:t>Holobalance</a:t>
            </a:r>
            <a:r>
              <a:rPr lang="en-US" dirty="0"/>
              <a:t> Impact</a:t>
            </a:r>
            <a:endParaRPr lang="el-GR" dirty="0"/>
          </a:p>
        </p:txBody>
      </p:sp>
      <p:pic>
        <p:nvPicPr>
          <p:cNvPr id="4098" name="Picture 2" descr="Uploaded imag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335" y="1670170"/>
            <a:ext cx="5469961" cy="351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Output 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43" y="1820881"/>
            <a:ext cx="5888757" cy="32162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egnaposto piè di pagina 6"/>
          <p:cNvSpPr>
            <a:spLocks noGrp="1"/>
          </p:cNvSpPr>
          <p:nvPr/>
        </p:nvSpPr>
        <p:spPr>
          <a:xfrm>
            <a:off x="305183" y="6521651"/>
            <a:ext cx="5220128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marL="0" algn="l" defTabSz="914400" rtl="0" eaLnBrk="1" latinLnBrk="0" hangingPunct="1">
              <a:defRPr sz="110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none"/>
              <a:t>Smart Bear - Project Overview</a:t>
            </a:r>
            <a:endParaRPr lang="it-IT" cap="none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Model Development - Input &amp; Output  </a:t>
            </a:r>
            <a:endParaRPr lang="el-GR" dirty="0">
              <a:latin typeface="+mn-lt"/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mtClean="0"/>
            </a:fld>
            <a:endParaRPr lang="it-IT" dirty="0"/>
          </a:p>
        </p:txBody>
      </p:sp>
      <p:sp>
        <p:nvSpPr>
          <p:cNvPr id="7" name="TextBox 6"/>
          <p:cNvSpPr txBox="1"/>
          <p:nvPr/>
        </p:nvSpPr>
        <p:spPr>
          <a:xfrm>
            <a:off x="7945937" y="3912755"/>
            <a:ext cx="19784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Timepoint </a:t>
            </a:r>
            <a:r>
              <a:rPr lang="en-US" sz="1400" b="1" dirty="0">
                <a:solidFill>
                  <a:schemeClr val="bg1"/>
                </a:solidFill>
                <a:sym typeface="Wingdings" panose="05000000000000000000" pitchFamily="2" charset="2"/>
              </a:rPr>
              <a:t> Session   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endParaRPr lang="en-US" sz="1400" b="1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Past horizon ≥ 3 sessions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Past horizons of 3,4,5,6</a:t>
            </a:r>
            <a:r>
              <a:rPr lang="el-GR" sz="1400" dirty="0">
                <a:solidFill>
                  <a:schemeClr val="bg1"/>
                </a:solidFill>
              </a:rPr>
              <a:t>,7</a:t>
            </a:r>
            <a:r>
              <a:rPr lang="en-US" sz="1400" dirty="0">
                <a:solidFill>
                  <a:schemeClr val="bg1"/>
                </a:solidFill>
              </a:rPr>
              <a:t> sessions are examined to optimize performance and early prediction trade-off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2849098" y="2345350"/>
            <a:ext cx="2481357" cy="3417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/>
          <p:cNvSpPr/>
          <p:nvPr/>
        </p:nvSpPr>
        <p:spPr>
          <a:xfrm>
            <a:off x="5330455" y="2345350"/>
            <a:ext cx="3168073" cy="341745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………..</a:t>
            </a:r>
            <a:endParaRPr lang="el-GR" dirty="0">
              <a:solidFill>
                <a:schemeClr val="bg2"/>
              </a:solidFill>
            </a:endParaRPr>
          </a:p>
        </p:txBody>
      </p:sp>
      <p:sp>
        <p:nvSpPr>
          <p:cNvPr id="12" name="Ορθογώνιο 11"/>
          <p:cNvSpPr/>
          <p:nvPr/>
        </p:nvSpPr>
        <p:spPr>
          <a:xfrm>
            <a:off x="8498528" y="2345349"/>
            <a:ext cx="674251" cy="341745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000" b="1" dirty="0">
              <a:solidFill>
                <a:schemeClr val="bg2"/>
              </a:solidFill>
            </a:endParaRPr>
          </a:p>
        </p:txBody>
      </p:sp>
      <p:cxnSp>
        <p:nvCxnSpPr>
          <p:cNvPr id="19" name="Ευθεία γραμμή σύνδεσης 18"/>
          <p:cNvCxnSpPr/>
          <p:nvPr/>
        </p:nvCxnSpPr>
        <p:spPr>
          <a:xfrm>
            <a:off x="3704856" y="2345349"/>
            <a:ext cx="0" cy="74814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Ευθεία γραμμή σύνδεσης 19"/>
          <p:cNvCxnSpPr/>
          <p:nvPr/>
        </p:nvCxnSpPr>
        <p:spPr>
          <a:xfrm>
            <a:off x="4499183" y="2345349"/>
            <a:ext cx="0" cy="74814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Ευθεία γραμμή σύνδεσης 20"/>
          <p:cNvCxnSpPr/>
          <p:nvPr/>
        </p:nvCxnSpPr>
        <p:spPr>
          <a:xfrm>
            <a:off x="5330456" y="2354581"/>
            <a:ext cx="0" cy="74814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Ευθύγραμμο βέλος σύνδεσης 24"/>
          <p:cNvCxnSpPr/>
          <p:nvPr/>
        </p:nvCxnSpPr>
        <p:spPr>
          <a:xfrm>
            <a:off x="4499183" y="2936478"/>
            <a:ext cx="79432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Ευθύγραμμο βέλος σύνδεσης 26"/>
          <p:cNvCxnSpPr/>
          <p:nvPr/>
        </p:nvCxnSpPr>
        <p:spPr>
          <a:xfrm>
            <a:off x="3704856" y="2936478"/>
            <a:ext cx="79432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Ευθύγραμμο βέλος σύνδεσης 27"/>
          <p:cNvCxnSpPr/>
          <p:nvPr/>
        </p:nvCxnSpPr>
        <p:spPr>
          <a:xfrm>
            <a:off x="2881895" y="2936478"/>
            <a:ext cx="79432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882810" y="2981736"/>
            <a:ext cx="8774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2"/>
                </a:solidFill>
              </a:rPr>
              <a:t>Timepoint 1</a:t>
            </a:r>
            <a:endParaRPr lang="el-GR" sz="900" b="1" dirty="0">
              <a:solidFill>
                <a:schemeClr val="bg2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699776" y="2978643"/>
            <a:ext cx="8774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2"/>
                </a:solidFill>
              </a:rPr>
              <a:t>Timepoint 2</a:t>
            </a:r>
            <a:endParaRPr lang="el-GR" sz="900" b="1" dirty="0">
              <a:solidFill>
                <a:schemeClr val="bg2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13490" y="2984987"/>
            <a:ext cx="8774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2"/>
                </a:solidFill>
              </a:rPr>
              <a:t>Timepoint n</a:t>
            </a:r>
            <a:endParaRPr lang="el-GR" sz="900" b="1" dirty="0">
              <a:solidFill>
                <a:schemeClr val="bg2"/>
              </a:solidFill>
            </a:endParaRPr>
          </a:p>
        </p:txBody>
      </p:sp>
      <p:cxnSp>
        <p:nvCxnSpPr>
          <p:cNvPr id="32" name="Ευθεία γραμμή σύνδεσης 31"/>
          <p:cNvCxnSpPr/>
          <p:nvPr/>
        </p:nvCxnSpPr>
        <p:spPr>
          <a:xfrm>
            <a:off x="8498528" y="2354581"/>
            <a:ext cx="0" cy="74814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8496446" y="2915737"/>
            <a:ext cx="87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2"/>
                </a:solidFill>
              </a:rPr>
              <a:t>Timepoint Final</a:t>
            </a:r>
            <a:endParaRPr lang="el-GR" sz="900" b="1" dirty="0">
              <a:solidFill>
                <a:schemeClr val="bg2"/>
              </a:solidFill>
            </a:endParaRPr>
          </a:p>
        </p:txBody>
      </p:sp>
      <p:sp>
        <p:nvSpPr>
          <p:cNvPr id="34" name="Δεξί άγκιστρο 33"/>
          <p:cNvSpPr/>
          <p:nvPr/>
        </p:nvSpPr>
        <p:spPr>
          <a:xfrm rot="16200000">
            <a:off x="3942462" y="948877"/>
            <a:ext cx="341745" cy="2360352"/>
          </a:xfrm>
          <a:prstGeom prst="rightBrace">
            <a:avLst>
              <a:gd name="adj1" fmla="val 8333"/>
              <a:gd name="adj2" fmla="val 5216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5" name="TextBox 34"/>
          <p:cNvSpPr txBox="1"/>
          <p:nvPr/>
        </p:nvSpPr>
        <p:spPr>
          <a:xfrm>
            <a:off x="3764420" y="1697920"/>
            <a:ext cx="87745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6">
                    <a:lumMod val="75000"/>
                  </a:schemeClr>
                </a:solidFill>
              </a:rPr>
              <a:t>Input data</a:t>
            </a:r>
            <a:endParaRPr lang="el-GR" sz="105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137056" y="1164148"/>
            <a:ext cx="1979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Prediction: </a:t>
            </a:r>
            <a:r>
              <a:rPr lang="el-GR" sz="2400" b="1" dirty="0">
                <a:solidFill>
                  <a:schemeClr val="accent5">
                    <a:lumMod val="75000"/>
                  </a:schemeClr>
                </a:solidFill>
              </a:rPr>
              <a:t>Δ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S</a:t>
            </a:r>
            <a:endParaRPr lang="el-GR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7" name="Δεξί άγκιστρο 36"/>
          <p:cNvSpPr/>
          <p:nvPr/>
        </p:nvSpPr>
        <p:spPr>
          <a:xfrm rot="16200000">
            <a:off x="5697383" y="-2107933"/>
            <a:ext cx="576718" cy="7434124"/>
          </a:xfrm>
          <a:prstGeom prst="rightBrace">
            <a:avLst>
              <a:gd name="adj1" fmla="val 8333"/>
              <a:gd name="adj2" fmla="val 52167"/>
            </a:avLst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38" name="Ευθύγραμμο βέλος σύνδεσης 37"/>
          <p:cNvCxnSpPr/>
          <p:nvPr/>
        </p:nvCxnSpPr>
        <p:spPr>
          <a:xfrm flipV="1">
            <a:off x="5409527" y="2927239"/>
            <a:ext cx="2974588" cy="13855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277183" y="2954926"/>
            <a:ext cx="17847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2"/>
                </a:solidFill>
              </a:rPr>
              <a:t>In between timepoints</a:t>
            </a:r>
            <a:endParaRPr lang="el-GR" sz="900" b="1" dirty="0">
              <a:solidFill>
                <a:schemeClr val="bg2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679" y="3657080"/>
            <a:ext cx="4008504" cy="2462207"/>
          </a:xfrm>
          <a:prstGeom prst="rect">
            <a:avLst/>
          </a:prstGeom>
        </p:spPr>
      </p:pic>
      <p:sp>
        <p:nvSpPr>
          <p:cNvPr id="24" name="Arrow: Down 23"/>
          <p:cNvSpPr/>
          <p:nvPr/>
        </p:nvSpPr>
        <p:spPr>
          <a:xfrm>
            <a:off x="4121196" y="3283706"/>
            <a:ext cx="163902" cy="298359"/>
          </a:xfrm>
          <a:prstGeom prst="downArrow">
            <a:avLst/>
          </a:prstGeom>
          <a:solidFill>
            <a:srgbClr val="3AAF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Ορθογώνιο 7"/>
          <p:cNvSpPr/>
          <p:nvPr/>
        </p:nvSpPr>
        <p:spPr>
          <a:xfrm>
            <a:off x="1902372" y="2345348"/>
            <a:ext cx="860836" cy="341745"/>
          </a:xfrm>
          <a:prstGeom prst="rect">
            <a:avLst/>
          </a:prstGeom>
          <a:solidFill>
            <a:srgbClr val="F264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000" dirty="0"/>
          </a:p>
        </p:txBody>
      </p:sp>
      <p:sp>
        <p:nvSpPr>
          <p:cNvPr id="6" name="Ορθογώνιο 7"/>
          <p:cNvSpPr/>
          <p:nvPr/>
        </p:nvSpPr>
        <p:spPr>
          <a:xfrm>
            <a:off x="9272297" y="2342001"/>
            <a:ext cx="860836" cy="341745"/>
          </a:xfrm>
          <a:prstGeom prst="rect">
            <a:avLst/>
          </a:prstGeom>
          <a:solidFill>
            <a:srgbClr val="F264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9" name="TextBox 8"/>
          <p:cNvSpPr txBox="1"/>
          <p:nvPr/>
        </p:nvSpPr>
        <p:spPr>
          <a:xfrm>
            <a:off x="1757260" y="1972669"/>
            <a:ext cx="1022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2"/>
                </a:solidFill>
              </a:rPr>
              <a:t>Pre-Intervention Questionnaire</a:t>
            </a:r>
            <a:endParaRPr lang="el-GR" sz="900" b="1" dirty="0">
              <a:solidFill>
                <a:schemeClr val="bg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54727" y="1972669"/>
            <a:ext cx="109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2"/>
                </a:solidFill>
              </a:rPr>
              <a:t>Post-Intervention Questionnaire</a:t>
            </a:r>
            <a:endParaRPr lang="el-GR" sz="900" b="1" dirty="0">
              <a:solidFill>
                <a:schemeClr val="bg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69820" y="3368079"/>
            <a:ext cx="4921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chemeClr val="accent5">
                    <a:lumMod val="75000"/>
                  </a:schemeClr>
                </a:solidFill>
              </a:rPr>
              <a:t>Δ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S </a:t>
            </a:r>
            <a:r>
              <a:rPr lang="el-GR" sz="2400" b="1" dirty="0">
                <a:solidFill>
                  <a:schemeClr val="accent5">
                    <a:lumMod val="75000"/>
                  </a:schemeClr>
                </a:solidFill>
              </a:rPr>
              <a:t>= 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Post – Pre Questionnaire Scores</a:t>
            </a:r>
            <a:endParaRPr lang="el-GR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Segnaposto piè di pagina 6"/>
          <p:cNvSpPr>
            <a:spLocks noGrp="1"/>
          </p:cNvSpPr>
          <p:nvPr/>
        </p:nvSpPr>
        <p:spPr>
          <a:xfrm>
            <a:off x="305183" y="6521651"/>
            <a:ext cx="5220128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marL="0" algn="l" defTabSz="914400" rtl="0" eaLnBrk="1" latinLnBrk="0" hangingPunct="1">
              <a:defRPr sz="110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none"/>
              <a:t>Smart Bear - Project Overview</a:t>
            </a:r>
            <a:endParaRPr lang="it-IT" cap="none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Θέση περιεχομένου 6"/>
          <p:cNvPicPr>
            <a:picLocks noGrp="1" noChangeAspect="1"/>
          </p:cNvPicPr>
          <p:nvPr>
            <p:ph idx="4294967295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767" y="152188"/>
            <a:ext cx="8007469" cy="6553624"/>
          </a:xfrm>
          <a:prstGeom prst="rect">
            <a:avLst/>
          </a:prstGeom>
        </p:spPr>
      </p:pic>
      <p:grpSp>
        <p:nvGrpSpPr>
          <p:cNvPr id="23" name="Gruppo 22"/>
          <p:cNvGrpSpPr/>
          <p:nvPr/>
        </p:nvGrpSpPr>
        <p:grpSpPr>
          <a:xfrm>
            <a:off x="10737942" y="3655975"/>
            <a:ext cx="1318017" cy="798386"/>
            <a:chOff x="3035300" y="2092007"/>
            <a:chExt cx="6120765" cy="3897849"/>
          </a:xfrm>
        </p:grpSpPr>
        <p:pic>
          <p:nvPicPr>
            <p:cNvPr id="24" name="Immagine 23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034"/>
            <a:stretch>
              <a:fillRect/>
            </a:stretch>
          </p:blipFill>
          <p:spPr bwMode="auto">
            <a:xfrm>
              <a:off x="3035935" y="2092007"/>
              <a:ext cx="6120130" cy="2673985"/>
            </a:xfrm>
            <a:prstGeom prst="rect">
              <a:avLst/>
            </a:prstGeom>
            <a:noFill/>
            <a:ln w="38100" cap="flat" cmpd="sng">
              <a:solidFill>
                <a:srgbClr val="204F7B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25" name="Immagine 24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5300" y="4740176"/>
              <a:ext cx="6120765" cy="1249680"/>
            </a:xfrm>
            <a:prstGeom prst="rect">
              <a:avLst/>
            </a:prstGeom>
            <a:noFill/>
            <a:ln w="38100" cap="flat" cmpd="sng">
              <a:solidFill>
                <a:srgbClr val="204F7B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5" name="Θέση αριθμού διαφάνειας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mtClean="0"/>
            </a:fld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597612" y="159640"/>
            <a:ext cx="3689162" cy="32400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it-IT" sz="1205" b="1" dirty="0">
                <a:solidFill>
                  <a:srgbClr val="204F7B"/>
                </a:solidFill>
              </a:rPr>
              <a:t>Smart Bear Devices</a:t>
            </a:r>
            <a:endParaRPr lang="it-IT" sz="1205" b="1" dirty="0">
              <a:solidFill>
                <a:srgbClr val="204F7B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781882" y="1258337"/>
            <a:ext cx="1266568" cy="25200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it-IT" sz="1400" dirty="0" err="1">
                <a:solidFill>
                  <a:srgbClr val="204F7B"/>
                </a:solidFill>
              </a:rPr>
              <a:t>CVDs</a:t>
            </a:r>
            <a:endParaRPr lang="it-IT" sz="1400" dirty="0">
              <a:solidFill>
                <a:srgbClr val="204F7B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6176441" y="1317780"/>
            <a:ext cx="1260000" cy="25200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it-IT" sz="1400" dirty="0">
                <a:solidFill>
                  <a:srgbClr val="204F7B"/>
                </a:solidFill>
              </a:rPr>
              <a:t> MCI &amp; </a:t>
            </a:r>
            <a:r>
              <a:rPr lang="it-IT" sz="1400" dirty="0" err="1">
                <a:solidFill>
                  <a:srgbClr val="204F7B"/>
                </a:solidFill>
              </a:rPr>
              <a:t>Frailty</a:t>
            </a:r>
            <a:r>
              <a:rPr lang="it-IT" sz="1400" dirty="0">
                <a:solidFill>
                  <a:srgbClr val="204F7B"/>
                </a:solidFill>
              </a:rPr>
              <a:t> </a:t>
            </a:r>
            <a:endParaRPr lang="it-IT" sz="1400" dirty="0">
              <a:solidFill>
                <a:srgbClr val="204F7B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7515992" y="1338653"/>
            <a:ext cx="1107996" cy="216000"/>
          </a:xfrm>
          <a:prstGeom prst="rect">
            <a:avLst/>
          </a:prstGeom>
          <a:solidFill>
            <a:schemeClr val="tx1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it-IT" sz="1400" dirty="0">
                <a:solidFill>
                  <a:srgbClr val="204F7B"/>
                </a:solidFill>
              </a:rPr>
              <a:t>Hearing Loss</a:t>
            </a:r>
            <a:endParaRPr lang="it-IT" sz="1400" dirty="0">
              <a:solidFill>
                <a:srgbClr val="204F7B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8745641" y="1338384"/>
            <a:ext cx="997388" cy="216000"/>
          </a:xfrm>
          <a:prstGeom prst="rect">
            <a:avLst/>
          </a:prstGeom>
          <a:solidFill>
            <a:schemeClr val="tx1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it-IT" sz="1400" dirty="0">
                <a:solidFill>
                  <a:srgbClr val="204F7B"/>
                </a:solidFill>
              </a:rPr>
              <a:t>   Balance   </a:t>
            </a:r>
            <a:endParaRPr lang="it-IT" sz="1400" dirty="0">
              <a:solidFill>
                <a:srgbClr val="204F7B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9642284" y="1341463"/>
            <a:ext cx="1217898" cy="216000"/>
          </a:xfrm>
          <a:prstGeom prst="rect">
            <a:avLst/>
          </a:prstGeom>
          <a:solidFill>
            <a:schemeClr val="tx1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it-IT" sz="1400" dirty="0">
                <a:solidFill>
                  <a:srgbClr val="204F7B"/>
                </a:solidFill>
              </a:rPr>
              <a:t>Low back </a:t>
            </a:r>
            <a:r>
              <a:rPr lang="it-IT" sz="1400" dirty="0" err="1">
                <a:solidFill>
                  <a:srgbClr val="204F7B"/>
                </a:solidFill>
              </a:rPr>
              <a:t>pain</a:t>
            </a:r>
            <a:endParaRPr lang="it-IT" sz="1400" dirty="0">
              <a:solidFill>
                <a:srgbClr val="204F7B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6976590" y="2425907"/>
            <a:ext cx="1615443" cy="21600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1205" b="1" dirty="0">
                <a:solidFill>
                  <a:srgbClr val="204F7B"/>
                </a:solidFill>
              </a:rPr>
              <a:t>SMART BEAR Platform</a:t>
            </a:r>
            <a:endParaRPr lang="it-IT" sz="1205" b="1" dirty="0">
              <a:solidFill>
                <a:srgbClr val="204F7B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9621465" y="2657739"/>
            <a:ext cx="1217898" cy="252000"/>
          </a:xfrm>
          <a:prstGeom prst="rect">
            <a:avLst/>
          </a:prstGeom>
          <a:solidFill>
            <a:schemeClr val="tx1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it-IT" sz="1400" dirty="0">
                <a:solidFill>
                  <a:srgbClr val="204F7B"/>
                </a:solidFill>
              </a:rPr>
              <a:t>Low back </a:t>
            </a:r>
            <a:r>
              <a:rPr lang="it-IT" sz="1400" dirty="0" err="1">
                <a:solidFill>
                  <a:srgbClr val="204F7B"/>
                </a:solidFill>
              </a:rPr>
              <a:t>pain</a:t>
            </a:r>
            <a:endParaRPr lang="it-IT" sz="1400" dirty="0">
              <a:solidFill>
                <a:srgbClr val="204F7B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9902549" y="3024196"/>
            <a:ext cx="828000" cy="144000"/>
          </a:xfrm>
          <a:prstGeom prst="rect">
            <a:avLst/>
          </a:prstGeom>
          <a:solidFill>
            <a:schemeClr val="tx1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it-IT" sz="1055" dirty="0">
                <a:solidFill>
                  <a:srgbClr val="204F7B"/>
                </a:solidFill>
              </a:rPr>
              <a:t>Smart4Health</a:t>
            </a:r>
            <a:endParaRPr lang="it-IT" sz="1055" dirty="0">
              <a:solidFill>
                <a:srgbClr val="204F7B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4369354" y="4862283"/>
            <a:ext cx="1107996" cy="216000"/>
          </a:xfrm>
          <a:prstGeom prst="rect">
            <a:avLst/>
          </a:prstGeom>
          <a:solidFill>
            <a:schemeClr val="tx1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it-IT" sz="1400" dirty="0">
                <a:solidFill>
                  <a:srgbClr val="204F7B"/>
                </a:solidFill>
              </a:rPr>
              <a:t>Hearing Loss</a:t>
            </a:r>
            <a:endParaRPr lang="it-IT" sz="1400" dirty="0">
              <a:solidFill>
                <a:srgbClr val="204F7B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5815779" y="4862283"/>
            <a:ext cx="1049978" cy="21600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it-IT" sz="1400" dirty="0">
                <a:solidFill>
                  <a:srgbClr val="204F7B"/>
                </a:solidFill>
              </a:rPr>
              <a:t>Balance</a:t>
            </a:r>
            <a:endParaRPr lang="it-IT" sz="1400" dirty="0">
              <a:solidFill>
                <a:srgbClr val="204F7B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7130909" y="4862283"/>
            <a:ext cx="1349115" cy="21600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it-IT" sz="1400" dirty="0" err="1">
                <a:solidFill>
                  <a:srgbClr val="204F7B"/>
                </a:solidFill>
              </a:rPr>
              <a:t>CVDs</a:t>
            </a:r>
            <a:endParaRPr lang="it-IT" sz="1400" dirty="0">
              <a:solidFill>
                <a:srgbClr val="204F7B"/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8745176" y="4869683"/>
            <a:ext cx="1318017" cy="21600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it-IT" sz="1400" dirty="0">
                <a:solidFill>
                  <a:srgbClr val="204F7B"/>
                </a:solidFill>
              </a:rPr>
              <a:t>MCI &amp; </a:t>
            </a:r>
            <a:r>
              <a:rPr lang="it-IT" sz="1400" dirty="0" err="1">
                <a:solidFill>
                  <a:srgbClr val="204F7B"/>
                </a:solidFill>
              </a:rPr>
              <a:t>Frailty</a:t>
            </a:r>
            <a:endParaRPr lang="it-IT" sz="1400" dirty="0">
              <a:solidFill>
                <a:srgbClr val="204F7B"/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10230414" y="4554507"/>
            <a:ext cx="1349115" cy="18000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it-IT" sz="1400" dirty="0">
                <a:solidFill>
                  <a:srgbClr val="204F7B"/>
                </a:solidFill>
              </a:rPr>
              <a:t>Mild </a:t>
            </a:r>
            <a:r>
              <a:rPr lang="it-IT" sz="1400" dirty="0" err="1">
                <a:solidFill>
                  <a:srgbClr val="204F7B"/>
                </a:solidFill>
              </a:rPr>
              <a:t>depression</a:t>
            </a:r>
            <a:endParaRPr lang="it-IT" sz="1400" dirty="0">
              <a:solidFill>
                <a:srgbClr val="204F7B"/>
              </a:solidFill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0" y="-1717"/>
            <a:ext cx="3198935" cy="6859717"/>
          </a:xfrm>
          <a:prstGeom prst="rect">
            <a:avLst/>
          </a:prstGeom>
          <a:solidFill>
            <a:srgbClr val="204F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675"/>
          </a:p>
        </p:txBody>
      </p:sp>
      <p:pic>
        <p:nvPicPr>
          <p:cNvPr id="30" name="Immagine 2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54" y="4623410"/>
            <a:ext cx="2541628" cy="1482056"/>
          </a:xfrm>
          <a:prstGeom prst="rect">
            <a:avLst/>
          </a:prstGeom>
        </p:spPr>
      </p:pic>
      <p:pic>
        <p:nvPicPr>
          <p:cNvPr id="31" name="Google Shape;165;p4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8674560" y="3803551"/>
            <a:ext cx="1318017" cy="585217"/>
          </a:xfrm>
          <a:prstGeom prst="rect">
            <a:avLst/>
          </a:prstGeom>
          <a:noFill/>
          <a:ln w="38100" cap="flat" cmpd="sng">
            <a:solidFill>
              <a:srgbClr val="204F7B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" name="Google Shape;171;p4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7925123" y="3551656"/>
            <a:ext cx="1361650" cy="657934"/>
          </a:xfrm>
          <a:prstGeom prst="rect">
            <a:avLst/>
          </a:prstGeom>
          <a:noFill/>
          <a:ln w="38100" cap="flat" cmpd="sng">
            <a:solidFill>
              <a:srgbClr val="204F7B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" name="CasellaDiTesto 3"/>
          <p:cNvSpPr txBox="1"/>
          <p:nvPr/>
        </p:nvSpPr>
        <p:spPr>
          <a:xfrm>
            <a:off x="128599" y="2183952"/>
            <a:ext cx="2941736" cy="1968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710" b="1" dirty="0">
                <a:latin typeface="+mj-lt"/>
              </a:rPr>
              <a:t>The </a:t>
            </a:r>
            <a:br>
              <a:rPr lang="en-US" sz="2710" b="1" dirty="0">
                <a:latin typeface="+mj-lt"/>
              </a:rPr>
            </a:br>
            <a:r>
              <a:rPr lang="en-US" sz="2710" b="1" dirty="0">
                <a:latin typeface="+mj-lt"/>
              </a:rPr>
              <a:t>SMART BEAR ecosystem</a:t>
            </a:r>
            <a:endParaRPr lang="en-US" sz="2710" b="1" dirty="0">
              <a:latin typeface="+mj-lt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endParaRPr lang="en-US" sz="2710" b="1" dirty="0">
              <a:latin typeface="+mj-lt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710" dirty="0">
                <a:latin typeface="+mj-lt"/>
              </a:rPr>
              <a:t>in a nutshell</a:t>
            </a:r>
            <a:endParaRPr lang="it-IT" sz="2710" dirty="0">
              <a:latin typeface="+mj-lt"/>
              <a:ea typeface="+mj-ea"/>
              <a:cs typeface="+mj-cs"/>
            </a:endParaRPr>
          </a:p>
        </p:txBody>
      </p:sp>
      <p:pic>
        <p:nvPicPr>
          <p:cNvPr id="12" name="Picture 12" descr="Chart&#10;&#10;Description automatically generate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57890" y="3603082"/>
            <a:ext cx="1107031" cy="659987"/>
          </a:xfrm>
          <a:prstGeom prst="rect">
            <a:avLst/>
          </a:prstGeom>
          <a:noFill/>
          <a:ln w="38100" cap="flat" cmpd="sng">
            <a:solidFill>
              <a:srgbClr val="204F7B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" name="CasellaDiTesto 5"/>
          <p:cNvSpPr txBox="1"/>
          <p:nvPr/>
        </p:nvSpPr>
        <p:spPr>
          <a:xfrm>
            <a:off x="9093971" y="643340"/>
            <a:ext cx="1281056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it-IT" sz="1400" dirty="0" err="1">
                <a:solidFill>
                  <a:srgbClr val="204F7B"/>
                </a:solidFill>
              </a:rPr>
              <a:t>All</a:t>
            </a:r>
            <a:r>
              <a:rPr lang="it-IT" sz="1400" dirty="0">
                <a:solidFill>
                  <a:srgbClr val="204F7B"/>
                </a:solidFill>
              </a:rPr>
              <a:t> </a:t>
            </a:r>
            <a:r>
              <a:rPr lang="it-IT" sz="1400" dirty="0" err="1">
                <a:solidFill>
                  <a:srgbClr val="204F7B"/>
                </a:solidFill>
              </a:rPr>
              <a:t>participants</a:t>
            </a:r>
            <a:endParaRPr lang="it-IT" sz="1400" dirty="0">
              <a:solidFill>
                <a:srgbClr val="204F7B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668807" y="2988519"/>
            <a:ext cx="2884393" cy="5631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 err="1">
                <a:solidFill>
                  <a:schemeClr val="bg1"/>
                </a:solidFill>
              </a:rPr>
              <a:t>Medical</a:t>
            </a:r>
            <a:r>
              <a:rPr lang="it-IT" sz="1200" dirty="0">
                <a:solidFill>
                  <a:schemeClr val="bg1"/>
                </a:solidFill>
              </a:rPr>
              <a:t> history and </a:t>
            </a:r>
            <a:r>
              <a:rPr lang="it-IT" sz="1200" dirty="0" err="1">
                <a:solidFill>
                  <a:schemeClr val="bg1"/>
                </a:solidFill>
              </a:rPr>
              <a:t>examination</a:t>
            </a:r>
            <a:br>
              <a:rPr lang="it-IT" sz="1200" dirty="0">
                <a:solidFill>
                  <a:schemeClr val="bg1"/>
                </a:solidFill>
              </a:rPr>
            </a:br>
            <a:r>
              <a:rPr lang="it-IT" sz="1200" dirty="0">
                <a:solidFill>
                  <a:schemeClr val="bg1"/>
                </a:solidFill>
              </a:rPr>
              <a:t>by Smart Bear </a:t>
            </a:r>
            <a:r>
              <a:rPr lang="it-IT" sz="1200" dirty="0" err="1">
                <a:solidFill>
                  <a:schemeClr val="bg1"/>
                </a:solidFill>
              </a:rPr>
              <a:t>Clinic</a:t>
            </a:r>
            <a:r>
              <a:rPr lang="en-US" altLang="it-IT" sz="1200" dirty="0" err="1">
                <a:solidFill>
                  <a:schemeClr val="bg1"/>
                </a:solidFill>
              </a:rPr>
              <a:t>al Team Members</a:t>
            </a:r>
            <a:endParaRPr lang="en-US" altLang="it-IT" sz="1200" dirty="0" err="1">
              <a:solidFill>
                <a:schemeClr val="bg1"/>
              </a:solidFill>
            </a:endParaRPr>
          </a:p>
        </p:txBody>
      </p:sp>
      <p:sp>
        <p:nvSpPr>
          <p:cNvPr id="3" name="Ovale 2"/>
          <p:cNvSpPr/>
          <p:nvPr/>
        </p:nvSpPr>
        <p:spPr>
          <a:xfrm>
            <a:off x="3557474" y="2425907"/>
            <a:ext cx="3053284" cy="1377644"/>
          </a:xfrm>
          <a:prstGeom prst="ellipse">
            <a:avLst/>
          </a:prstGeom>
          <a:noFill/>
          <a:ln w="28575">
            <a:solidFill>
              <a:srgbClr val="204F7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8" name="Connettore 2 27"/>
          <p:cNvCxnSpPr>
            <a:endCxn id="1026" idx="1"/>
          </p:cNvCxnSpPr>
          <p:nvPr/>
        </p:nvCxnSpPr>
        <p:spPr>
          <a:xfrm flipV="1">
            <a:off x="8069990" y="2435432"/>
            <a:ext cx="2911176" cy="513712"/>
          </a:xfrm>
          <a:prstGeom prst="straightConnector1">
            <a:avLst/>
          </a:prstGeom>
          <a:ln w="28575" cap="flat" cmpd="sng" algn="ctr">
            <a:solidFill>
              <a:schemeClr val="dk1"/>
            </a:solidFill>
            <a:prstDash val="dash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9" name="CasellaDiTesto 28"/>
          <p:cNvSpPr txBox="1"/>
          <p:nvPr/>
        </p:nvSpPr>
        <p:spPr>
          <a:xfrm>
            <a:off x="10933535" y="1496160"/>
            <a:ext cx="1153084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it-IT" sz="1200" dirty="0">
                <a:solidFill>
                  <a:srgbClr val="204F7B"/>
                </a:solidFill>
              </a:rPr>
              <a:t>Madeira </a:t>
            </a:r>
            <a:r>
              <a:rPr lang="it-IT" sz="1200" dirty="0" err="1">
                <a:solidFill>
                  <a:srgbClr val="204F7B"/>
                </a:solidFill>
              </a:rPr>
              <a:t>Regional</a:t>
            </a:r>
            <a:r>
              <a:rPr lang="it-IT" sz="1200" dirty="0">
                <a:solidFill>
                  <a:srgbClr val="204F7B"/>
                </a:solidFill>
              </a:rPr>
              <a:t> Health System</a:t>
            </a:r>
            <a:endParaRPr lang="it-IT" sz="1200" dirty="0">
              <a:solidFill>
                <a:srgbClr val="204F7B"/>
              </a:solidFill>
            </a:endParaRPr>
          </a:p>
        </p:txBody>
      </p:sp>
      <p:pic>
        <p:nvPicPr>
          <p:cNvPr id="1026" name="Picture 2" descr="Serviço de Saúde da RAM, EPERAM - Informátic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166" y="2161579"/>
            <a:ext cx="1031512" cy="547705"/>
          </a:xfrm>
          <a:prstGeom prst="rect">
            <a:avLst/>
          </a:prstGeom>
          <a:noFill/>
          <a:ln w="38100" cap="flat" cmpd="sng">
            <a:solidFill>
              <a:srgbClr val="204F7B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Smart4Health - Logo Revamp by Nico Baumgartner for Indicius on Dribbbl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832" y="2752651"/>
            <a:ext cx="927094" cy="85885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Holobalance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864" y="6137015"/>
            <a:ext cx="1133808" cy="42442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Segnaposto piè di pagina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cap="none"/>
              <a:t>Smart Bear - Project Overview</a:t>
            </a:r>
            <a:endParaRPr lang="it-IT" cap="none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Ranking &amp; Selection, Model Development</a:t>
            </a:r>
            <a:endParaRPr lang="el-GR" dirty="0"/>
          </a:p>
        </p:txBody>
      </p:sp>
      <p:sp>
        <p:nvSpPr>
          <p:cNvPr id="8" name="Θέση αριθμού διαφάνειας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mtClean="0"/>
            </a:fld>
            <a:endParaRPr lang="el-GR"/>
          </a:p>
        </p:txBody>
      </p:sp>
      <p:pic>
        <p:nvPicPr>
          <p:cNvPr id="13" name="Picture 8" descr="Target 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35" y="1286228"/>
            <a:ext cx="290723" cy="31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02158" y="1286228"/>
            <a:ext cx="725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FGA</a:t>
            </a:r>
            <a:endParaRPr lang="el-G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4974098" y="1216778"/>
                <a:ext cx="7159782" cy="284289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defRPr/>
                </a:pPr>
                <a:r>
                  <a:rPr kumimoji="0" lang="en-US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3D3D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Regression Approach: 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3D3D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This difference served as </a:t>
                </a:r>
                <a:r>
                  <a:rPr kumimoji="0" lang="en-US" sz="22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363D3D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 regression target 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3D3D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for further analysis and was calculated using the formula:</a:t>
                </a:r>
                <a:endParaRPr kumimoji="0" lang="el-GR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63D3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l-GR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63D3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mbria" panose="02040503050406030204" pitchFamily="18" charset="0"/>
                          </a:rPr>
                        </m:ctrlPr>
                      </m:sSubPr>
                      <m:e>
                        <m:r>
                          <a:rPr kumimoji="0" lang="el-GR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63D3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mbria" panose="02040503050406030204" pitchFamily="18" charset="0"/>
                          </a:rPr>
                          <m:t>𝛥</m:t>
                        </m:r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63D3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mbria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kumimoji="0" lang="el-GR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63D3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mbria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63D3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0" lang="el-GR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63D3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mbria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63D3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mbria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63D3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mbria" panose="02040503050406030204" pitchFamily="18" charset="0"/>
                          </a:rPr>
                          <m:t>𝑎𝑓𝑡𝑒𝑟</m:t>
                        </m:r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63D3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mbria" panose="02040503050406030204" pitchFamily="18" charset="0"/>
                          </a:rPr>
                          <m:t>,</m:t>
                        </m:r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63D3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mbria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63D3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kumimoji="0" lang="el-GR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63D3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mbria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63D3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mbria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63D3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mbria" panose="02040503050406030204" pitchFamily="18" charset="0"/>
                          </a:rPr>
                          <m:t>𝑏𝑒𝑓𝑜𝑟𝑒</m:t>
                        </m:r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63D3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mbria" panose="02040503050406030204" pitchFamily="18" charset="0"/>
                          </a:rPr>
                          <m:t>,</m:t>
                        </m:r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63D3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mbria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3D3D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63D3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3D3D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where:</a:t>
                </a:r>
                <a:r>
                  <a:rPr lang="en-US" sz="2200" dirty="0">
                    <a:solidFill>
                      <a:srgbClr val="363D3D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l-GR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63D3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mbria" panose="02040503050406030204" pitchFamily="18" charset="0"/>
                          </a:rPr>
                        </m:ctrlPr>
                      </m:sSubPr>
                      <m:e>
                        <m:r>
                          <a:rPr kumimoji="0" lang="el-GR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63D3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mbria" panose="02040503050406030204" pitchFamily="18" charset="0"/>
                          </a:rPr>
                          <m:t>𝛥</m:t>
                        </m:r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63D3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mbria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kumimoji="0" lang="el-GR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63D3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mbria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3D3D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represents the change in toral score for the participant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63D3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rPr>
                      <m:t>𝑖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3D3D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l-GR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63D3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mbria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63D3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mbria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63D3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mbria" panose="02040503050406030204" pitchFamily="18" charset="0"/>
                          </a:rPr>
                          <m:t>𝑎𝑓𝑡𝑒𝑟</m:t>
                        </m:r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63D3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mbria" panose="02040503050406030204" pitchFamily="18" charset="0"/>
                          </a:rPr>
                          <m:t>,</m:t>
                        </m:r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63D3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mbria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3D3D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denotes the total score after the intervention,</a:t>
                </a:r>
                <a14:m>
                  <m:oMath xmlns:m="http://schemas.openxmlformats.org/officeDocument/2006/math">
                    <m:r>
                      <a:rPr kumimoji="0" lang="en-US" sz="2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63D3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kumimoji="0" lang="el-GR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63D3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mbria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63D3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mbria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63D3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mbria" panose="02040503050406030204" pitchFamily="18" charset="0"/>
                          </a:rPr>
                          <m:t>𝑏𝑒𝑓𝑜𝑟𝑒</m:t>
                        </m:r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63D3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mbria" panose="02040503050406030204" pitchFamily="18" charset="0"/>
                          </a:rPr>
                          <m:t>,</m:t>
                        </m:r>
                        <m:r>
                          <a:rPr kumimoji="0" lang="en-US" sz="2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63D3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Cambria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3D3D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denotes the total score before the intervention.</a:t>
                </a:r>
                <a:endParaRPr kumimoji="0" lang="el-GR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363D3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4098" y="1216778"/>
                <a:ext cx="7159782" cy="2842895"/>
              </a:xfrm>
              <a:prstGeom prst="rect">
                <a:avLst/>
              </a:prstGeom>
              <a:blipFill rotWithShape="1">
                <a:blip r:embed="rId2"/>
                <a:stretch>
                  <a:fillRect l="-73" t="-183" r="-58" b="-15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Πίνακας 27"/>
          <p:cNvGraphicFramePr>
            <a:graphicFrameLocks noGrp="1"/>
          </p:cNvGraphicFramePr>
          <p:nvPr/>
        </p:nvGraphicFramePr>
        <p:xfrm>
          <a:off x="3773346" y="4150017"/>
          <a:ext cx="8360534" cy="21772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9488"/>
                <a:gridCol w="1456289"/>
                <a:gridCol w="1289606"/>
                <a:gridCol w="1521717"/>
                <a:gridCol w="1521717"/>
                <a:gridCol w="1521717"/>
              </a:tblGrid>
              <a:tr h="51342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Target</a:t>
                      </a:r>
                      <a:endParaRPr lang="el-G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Feature Selection</a:t>
                      </a:r>
                      <a:endParaRPr lang="el-G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ML Models</a:t>
                      </a:r>
                      <a:endParaRPr lang="el-G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MAE</a:t>
                      </a:r>
                      <a:endParaRPr lang="el-GR" sz="1400" b="1" i="0" u="none" strike="noStrike" cap="none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  <a:sym typeface="Arial" panose="020B06040202020202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MSE</a:t>
                      </a:r>
                      <a:endParaRPr lang="el-GR" sz="1400" b="1" i="0" u="none" strike="noStrike" cap="none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  <a:sym typeface="Arial" panose="020B06040202020202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R</a:t>
                      </a:r>
                      <a:r>
                        <a:rPr lang="en-US" sz="1400" b="1" i="0" u="none" strike="noStrike" cap="none" baseline="300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2</a:t>
                      </a:r>
                      <a:endParaRPr lang="el-GR" sz="1400" b="1" i="0" u="none" strike="noStrike" cap="none" baseline="300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  <a:sym typeface="Arial" panose="020B0604020202020204"/>
                      </a:endParaRPr>
                    </a:p>
                  </a:txBody>
                  <a:tcPr marL="68580" marR="68580" marT="0" marB="0" anchor="ctr"/>
                </a:tc>
              </a:tr>
              <a:tr h="341242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</a:pP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ABC</a:t>
                      </a:r>
                      <a:endParaRPr lang="el-GR" sz="14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 panose="020B060402020202020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</a:pP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RFE</a:t>
                      </a:r>
                      <a:endParaRPr lang="el-GR" sz="14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 panose="020B060402020202020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</a:pP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AdaBoost</a:t>
                      </a:r>
                      <a:endParaRPr lang="el-GR" sz="14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 panose="020B060402020202020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3.007809</a:t>
                      </a:r>
                      <a:endParaRPr lang="el-GR" sz="14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 panose="020B06040202020202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13.35478</a:t>
                      </a:r>
                      <a:endParaRPr lang="el-GR" sz="14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 panose="020B06040202020202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0.843995</a:t>
                      </a:r>
                      <a:endParaRPr lang="el-GR" sz="14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 panose="020B0604020202020204"/>
                      </a:endParaRPr>
                    </a:p>
                  </a:txBody>
                  <a:tcPr marL="68580" marR="68580" marT="0" marB="0" anchor="ctr"/>
                </a:tc>
              </a:tr>
              <a:tr h="341242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</a:pP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FGA</a:t>
                      </a:r>
                      <a:endParaRPr lang="el-GR" sz="1400" b="1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 panose="020B060402020202020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</a:pP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RelieF</a:t>
                      </a:r>
                      <a:endParaRPr lang="el-GR" sz="1400" b="1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 panose="020B060402020202020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</a:pPr>
                      <a:r>
                        <a:rPr lang="en-US" sz="1400" b="1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XGBoost</a:t>
                      </a:r>
                      <a:endParaRPr lang="el-GR" sz="1400" b="1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 panose="020B060402020202020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0.717975</a:t>
                      </a:r>
                      <a:endParaRPr lang="el-GR" sz="1400" b="1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 panose="020B06040202020202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1.077799</a:t>
                      </a:r>
                      <a:endParaRPr lang="el-GR" sz="1400" b="1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 panose="020B06040202020202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buNone/>
                      </a:pPr>
                      <a:r>
                        <a:rPr lang="en-U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0.783409</a:t>
                      </a:r>
                      <a:endParaRPr lang="el-GR" sz="1400" b="1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 panose="020B0604020202020204"/>
                      </a:endParaRPr>
                    </a:p>
                  </a:txBody>
                  <a:tcPr marL="68580" marR="68580" marT="0" marB="0" anchor="ctr"/>
                </a:tc>
              </a:tr>
              <a:tr h="341242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</a:pP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FES-I</a:t>
                      </a:r>
                      <a:endParaRPr lang="el-GR" sz="14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 panose="020B060402020202020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</a:pP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RFE</a:t>
                      </a:r>
                      <a:endParaRPr lang="el-GR" sz="14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 panose="020B060402020202020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</a:pP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AdaBoost</a:t>
                      </a:r>
                      <a:endParaRPr lang="el-GR" sz="14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 panose="020B060402020202020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2.574882</a:t>
                      </a:r>
                      <a:endParaRPr lang="el-GR" sz="14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 panose="020B06040202020202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buNone/>
                      </a:pPr>
                      <a:r>
                        <a:rPr lang="en-US" sz="1400" b="0" i="0" u="none" strike="noStrike" cap="none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11.07303</a:t>
                      </a:r>
                      <a:endParaRPr lang="el-GR" sz="1400" b="0" i="0" u="none" strike="noStrike" cap="none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 panose="020B06040202020202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0.709028</a:t>
                      </a:r>
                      <a:endParaRPr lang="el-GR" sz="14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 panose="020B0604020202020204"/>
                      </a:endParaRPr>
                    </a:p>
                  </a:txBody>
                  <a:tcPr marL="68580" marR="68580" marT="0" marB="0" anchor="ctr"/>
                </a:tc>
              </a:tr>
              <a:tr h="513428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</a:pP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MINIBest</a:t>
                      </a:r>
                      <a:endParaRPr lang="el-GR" sz="14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 panose="020B060402020202020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RelieF</a:t>
                      </a:r>
                      <a:endParaRPr lang="el-GR" sz="14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 panose="020B060402020202020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</a:pPr>
                      <a:r>
                        <a:rPr lang="en-US" sz="14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XGBoost</a:t>
                      </a:r>
                      <a:endParaRPr lang="el-GR" sz="14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 panose="020B060402020202020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1.237087</a:t>
                      </a:r>
                      <a:endParaRPr lang="el-GR" sz="14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 panose="020B06040202020202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2.809568</a:t>
                      </a:r>
                      <a:endParaRPr lang="el-GR" sz="14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 panose="020B060402020202020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/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 panose="020B0604020202020204"/>
                        </a:rPr>
                        <a:t>0.599128</a:t>
                      </a:r>
                      <a:endParaRPr lang="el-GR" sz="14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 panose="020B0604020202020204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0" name="Εικόνα 9" descr="Εικόνα που περιέχει κείμενο, στιγμιότυπο οθόνης, κύκλος, γραμματοσειρά&#10;&#10;Το περιεχόμενο που δημιουργείται από τεχνολογία AI ενδέχεται να είναι εσφαλμένο.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708469"/>
            <a:ext cx="4553866" cy="4297538"/>
          </a:xfrm>
          <a:prstGeom prst="rect">
            <a:avLst/>
          </a:prstGeom>
        </p:spPr>
      </p:pic>
      <p:sp>
        <p:nvSpPr>
          <p:cNvPr id="17" name="Slide Number Placeholder 4"/>
          <p:cNvSpPr txBox="1"/>
          <p:nvPr/>
        </p:nvSpPr>
        <p:spPr>
          <a:xfrm>
            <a:off x="11280841" y="6533872"/>
            <a:ext cx="640080" cy="23774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>
              <a:defRPr lang="el-GR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1" i="0" u="none" strike="noStrike" kern="1200" cap="none" baseline="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1" i="0" u="none" strike="noStrike" kern="1200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1" i="0" u="none" strike="noStrike" kern="1200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1" i="0" u="none" strike="noStrike" kern="1200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1" i="0" u="none" strike="noStrike" kern="1200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1" i="0" u="none" strike="noStrike" kern="1200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1" i="0" u="none" strike="noStrike" kern="1200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1" i="0" u="none" strike="noStrike" kern="1200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defRPr sz="1100" b="1" i="0" u="none" strike="noStrike" kern="1200" cap="none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fld id="{CA8D9AD5-F248-4919-864A-CFD76CC027D6}" type="slidenum">
              <a:rPr lang="it-IT" smtClean="0"/>
            </a:fld>
            <a:endParaRPr lang="it-IT" dirty="0"/>
          </a:p>
        </p:txBody>
      </p:sp>
      <p:sp>
        <p:nvSpPr>
          <p:cNvPr id="3" name="Segnaposto piè di pagina 6"/>
          <p:cNvSpPr>
            <a:spLocks noGrp="1"/>
          </p:cNvSpPr>
          <p:nvPr/>
        </p:nvSpPr>
        <p:spPr>
          <a:xfrm>
            <a:off x="305183" y="6521651"/>
            <a:ext cx="5220128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marL="0" algn="l" defTabSz="914400" rtl="0" eaLnBrk="1" latinLnBrk="0" hangingPunct="1">
              <a:defRPr sz="110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none"/>
              <a:t>Smart Bear - Project Overview</a:t>
            </a:r>
            <a:endParaRPr lang="it-IT" cap="none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HOLOBALANCE Intervention - Key Takeaways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mtClean="0"/>
            </a:fld>
            <a:endParaRPr lang="it-IT" dirty="0"/>
          </a:p>
        </p:txBody>
      </p:sp>
      <p:sp>
        <p:nvSpPr>
          <p:cNvPr id="10" name="Segnaposto piè di pagina 6"/>
          <p:cNvSpPr>
            <a:spLocks noGrp="1"/>
          </p:cNvSpPr>
          <p:nvPr/>
        </p:nvSpPr>
        <p:spPr>
          <a:xfrm>
            <a:off x="305183" y="6521651"/>
            <a:ext cx="5220128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marL="0" algn="l" defTabSz="914400" rtl="0" eaLnBrk="1" latinLnBrk="0" hangingPunct="1">
              <a:defRPr sz="110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none"/>
              <a:t>Smart Bear - Project Overview</a:t>
            </a:r>
            <a:endParaRPr lang="it-IT" cap="non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58052" y="1758551"/>
            <a:ext cx="8236410" cy="33408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Cost Effective Care adoptable by NHS and people 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040" y="1630680"/>
            <a:ext cx="11304905" cy="4703445"/>
          </a:xfrm>
        </p:spPr>
        <p:txBody>
          <a:bodyPr/>
          <a:lstStyle/>
          <a:p>
            <a:r>
              <a:rPr lang="en-GB" sz="2000" b="1" dirty="0">
                <a:sym typeface="+mn-ea"/>
              </a:rPr>
              <a:t>MAFEIP:</a:t>
            </a:r>
            <a:r>
              <a:rPr lang="en-GB" sz="2000" dirty="0">
                <a:sym typeface="+mn-ea"/>
              </a:rPr>
              <a:t> </a:t>
            </a:r>
            <a:r>
              <a:rPr lang="en-GB" sz="2000" b="1" dirty="0">
                <a:sym typeface="+mn-ea"/>
              </a:rPr>
              <a:t>Monitoring and Assessment Framework for the European Innovation Partnership on Active and Healthy Ageing</a:t>
            </a:r>
            <a:endParaRPr lang="en-GB" sz="2000" b="1" dirty="0"/>
          </a:p>
          <a:p>
            <a:pPr lvl="1"/>
            <a:r>
              <a:rPr lang="en-GB" sz="2000" dirty="0">
                <a:sym typeface="+mn-ea"/>
              </a:rPr>
              <a:t>An official tool provided by EC (</a:t>
            </a:r>
            <a:r>
              <a:rPr lang="en-GB" sz="2000" dirty="0">
                <a:sym typeface="+mn-ea"/>
                <a:hlinkClick r:id="rId1"/>
              </a:rPr>
              <a:t>https://www.mafeip.eu/</a:t>
            </a:r>
            <a:r>
              <a:rPr lang="en-GB" sz="2000" dirty="0">
                <a:sym typeface="+mn-ea"/>
              </a:rPr>
              <a:t>)</a:t>
            </a:r>
            <a:endParaRPr lang="en-GB" sz="2000" dirty="0"/>
          </a:p>
          <a:p>
            <a:r>
              <a:rPr lang="en-GB" sz="2000" b="1" dirty="0">
                <a:sym typeface="+mn-ea"/>
              </a:rPr>
              <a:t>Simulates and estimates the health and economic outcomes </a:t>
            </a:r>
            <a:r>
              <a:rPr lang="en-GB" sz="2000" dirty="0">
                <a:sym typeface="+mn-ea"/>
              </a:rPr>
              <a:t>of ICT enabled social and health innovations</a:t>
            </a:r>
            <a:endParaRPr lang="en-GB" sz="2000" dirty="0"/>
          </a:p>
          <a:p>
            <a:pPr lvl="1"/>
            <a:r>
              <a:rPr lang="en-GB" sz="2000" dirty="0">
                <a:sym typeface="+mn-ea"/>
              </a:rPr>
              <a:t>A </a:t>
            </a:r>
            <a:r>
              <a:rPr lang="en-GB" sz="2000" b="1" dirty="0">
                <a:sym typeface="+mn-ea"/>
              </a:rPr>
              <a:t>Markov model-based </a:t>
            </a:r>
            <a:r>
              <a:rPr lang="en-GB" sz="2000" dirty="0">
                <a:sym typeface="+mn-ea"/>
              </a:rPr>
              <a:t>simulation</a:t>
            </a:r>
            <a:endParaRPr lang="en-GB" sz="2000" dirty="0"/>
          </a:p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mtClean="0"/>
            </a:fld>
            <a:endParaRPr lang="it-IT" dirty="0"/>
          </a:p>
        </p:txBody>
      </p:sp>
      <p:pic>
        <p:nvPicPr>
          <p:cNvPr id="7" name="image68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5424170" y="3187065"/>
            <a:ext cx="6055360" cy="3146425"/>
          </a:xfrm>
          <a:prstGeom prst="rect">
            <a:avLst/>
          </a:prstGeom>
        </p:spPr>
      </p:pic>
      <p:sp>
        <p:nvSpPr>
          <p:cNvPr id="17" name="Segnaposto piè di pagina 6"/>
          <p:cNvSpPr>
            <a:spLocks noGrp="1"/>
          </p:cNvSpPr>
          <p:nvPr/>
        </p:nvSpPr>
        <p:spPr>
          <a:xfrm>
            <a:off x="305183" y="6521651"/>
            <a:ext cx="5220128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marL="0" algn="l" defTabSz="914400" rtl="0" eaLnBrk="1" latinLnBrk="0" hangingPunct="1">
              <a:defRPr sz="110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none"/>
              <a:t>Smart Bear - Project Overview</a:t>
            </a:r>
            <a:endParaRPr lang="it-IT" cap="none" dirty="0"/>
          </a:p>
        </p:txBody>
      </p:sp>
      <p:pic>
        <p:nvPicPr>
          <p:cNvPr id="8" name="Image 1" descr="Mafeip Logo_vectorized cut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395" y="4335145"/>
            <a:ext cx="2941320" cy="1337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Cost Effective Care adoptable by NHS and people 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040" y="1630680"/>
            <a:ext cx="11304905" cy="4703445"/>
          </a:xfrm>
        </p:spPr>
        <p:txBody>
          <a:bodyPr/>
          <a:lstStyle/>
          <a:p>
            <a:pPr lvl="1"/>
            <a:r>
              <a:rPr lang="en-GB" sz="2000" b="1" dirty="0">
                <a:sym typeface="+mn-ea"/>
              </a:rPr>
              <a:t>Clinical data </a:t>
            </a:r>
            <a:endParaRPr lang="en-GB" sz="2000" b="1" dirty="0"/>
          </a:p>
          <a:p>
            <a:pPr lvl="2"/>
            <a:r>
              <a:rPr lang="en-GB" sz="2000" dirty="0">
                <a:sym typeface="+mn-ea"/>
              </a:rPr>
              <a:t>Diseases’ </a:t>
            </a:r>
            <a:r>
              <a:rPr lang="en-GB" sz="2000" b="1" dirty="0">
                <a:sym typeface="+mn-ea"/>
              </a:rPr>
              <a:t>progressive stages thresholds </a:t>
            </a:r>
            <a:r>
              <a:rPr lang="en-GB" sz="2000" dirty="0">
                <a:sym typeface="+mn-ea"/>
              </a:rPr>
              <a:t>of the </a:t>
            </a:r>
            <a:r>
              <a:rPr lang="en-GB" sz="2000" b="1" dirty="0">
                <a:sym typeface="+mn-ea"/>
              </a:rPr>
              <a:t>parameters monitored in pilots</a:t>
            </a:r>
            <a:endParaRPr lang="en-GB" sz="2000" b="1" dirty="0"/>
          </a:p>
          <a:p>
            <a:pPr lvl="2"/>
            <a:r>
              <a:rPr lang="en-GB" sz="2000" b="1" dirty="0">
                <a:sym typeface="+mn-ea"/>
              </a:rPr>
              <a:t>Initial distributions </a:t>
            </a:r>
            <a:r>
              <a:rPr lang="en-GB" sz="2000" dirty="0">
                <a:sym typeface="+mn-ea"/>
              </a:rPr>
              <a:t>and</a:t>
            </a:r>
            <a:r>
              <a:rPr lang="en-GB" sz="2000" b="1" dirty="0">
                <a:sym typeface="+mn-ea"/>
              </a:rPr>
              <a:t> transitions of patients among the disease stages</a:t>
            </a:r>
            <a:endParaRPr lang="en-GB" sz="2000" b="1" dirty="0"/>
          </a:p>
          <a:p>
            <a:pPr marL="685800" lvl="2" indent="0">
              <a:buNone/>
            </a:pPr>
            <a:endParaRPr lang="en-GB" sz="2000" dirty="0"/>
          </a:p>
          <a:p>
            <a:pPr lvl="1"/>
            <a:r>
              <a:rPr lang="en-GB" sz="2000" b="1" dirty="0">
                <a:sym typeface="+mn-ea"/>
              </a:rPr>
              <a:t>Costs</a:t>
            </a:r>
            <a:endParaRPr lang="en-GB" sz="2000" b="1" dirty="0"/>
          </a:p>
          <a:p>
            <a:pPr lvl="2"/>
            <a:r>
              <a:rPr lang="en-GB" sz="2000" b="1" dirty="0">
                <a:sym typeface="+mn-ea"/>
              </a:rPr>
              <a:t>Intervention costs </a:t>
            </a:r>
            <a:r>
              <a:rPr lang="en-GB" sz="2000" dirty="0">
                <a:sym typeface="+mn-ea"/>
              </a:rPr>
              <a:t>(</a:t>
            </a:r>
            <a:r>
              <a:rPr lang="en-GB" sz="2000" b="1" dirty="0">
                <a:sym typeface="+mn-ea"/>
              </a:rPr>
              <a:t>one-off</a:t>
            </a:r>
            <a:r>
              <a:rPr lang="en-GB" sz="2000" dirty="0">
                <a:sym typeface="+mn-ea"/>
              </a:rPr>
              <a:t> and </a:t>
            </a:r>
            <a:r>
              <a:rPr lang="en-GB" sz="2000" b="1" dirty="0">
                <a:sym typeface="+mn-ea"/>
              </a:rPr>
              <a:t>recurrent costs</a:t>
            </a:r>
            <a:r>
              <a:rPr lang="en-GB" sz="2000" dirty="0">
                <a:sym typeface="+mn-ea"/>
              </a:rPr>
              <a:t>)</a:t>
            </a:r>
            <a:endParaRPr lang="en-GB" sz="2000" dirty="0"/>
          </a:p>
          <a:p>
            <a:pPr lvl="2"/>
            <a:r>
              <a:rPr lang="en-GB" sz="2000" b="1" dirty="0">
                <a:sym typeface="+mn-ea"/>
              </a:rPr>
              <a:t>Healthcare costs </a:t>
            </a:r>
            <a:r>
              <a:rPr lang="en-GB" sz="2000" dirty="0">
                <a:sym typeface="+mn-ea"/>
              </a:rPr>
              <a:t>(standard care costs)</a:t>
            </a:r>
            <a:endParaRPr lang="en-GB" sz="2000" dirty="0"/>
          </a:p>
          <a:p>
            <a:pPr lvl="2"/>
            <a:endParaRPr lang="en-GB" sz="2000" dirty="0"/>
          </a:p>
          <a:p>
            <a:pPr lvl="1"/>
            <a:r>
              <a:rPr lang="en-GB" sz="2000" b="1" dirty="0">
                <a:sym typeface="+mn-ea"/>
              </a:rPr>
              <a:t>Utilities </a:t>
            </a:r>
            <a:r>
              <a:rPr lang="en-GB" sz="2000" dirty="0">
                <a:sym typeface="+mn-ea"/>
              </a:rPr>
              <a:t>(Health-related Quality of Life </a:t>
            </a:r>
            <a:r>
              <a:rPr lang="en-GB" sz="2000" b="1" dirty="0">
                <a:sym typeface="+mn-ea"/>
              </a:rPr>
              <a:t>- </a:t>
            </a:r>
            <a:r>
              <a:rPr lang="en-GB" sz="2000" b="1" dirty="0" err="1">
                <a:sym typeface="+mn-ea"/>
              </a:rPr>
              <a:t>HRQoL</a:t>
            </a:r>
            <a:r>
              <a:rPr lang="en-GB" sz="2000" dirty="0">
                <a:sym typeface="+mn-ea"/>
              </a:rPr>
              <a:t>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mtClean="0"/>
            </a:fld>
            <a:endParaRPr lang="it-IT" dirty="0"/>
          </a:p>
        </p:txBody>
      </p:sp>
      <p:sp>
        <p:nvSpPr>
          <p:cNvPr id="17" name="Segnaposto piè di pagina 6"/>
          <p:cNvSpPr>
            <a:spLocks noGrp="1"/>
          </p:cNvSpPr>
          <p:nvPr/>
        </p:nvSpPr>
        <p:spPr>
          <a:xfrm>
            <a:off x="305183" y="6521651"/>
            <a:ext cx="5220128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marL="0" algn="l" defTabSz="914400" rtl="0" eaLnBrk="1" latinLnBrk="0" hangingPunct="1">
              <a:defRPr sz="110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none"/>
              <a:t>Smart Bear - Project Overview</a:t>
            </a:r>
            <a:endParaRPr lang="it-IT" cap="none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Cost Effective Care adoptable by NHS and people 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040" y="1630680"/>
            <a:ext cx="11304905" cy="4703445"/>
          </a:xfrm>
        </p:spPr>
        <p:txBody>
          <a:bodyPr/>
          <a:lstStyle/>
          <a:p>
            <a:pPr lvl="1"/>
            <a:r>
              <a:rPr lang="en-GB" sz="2000" b="1" dirty="0">
                <a:sym typeface="+mn-ea"/>
              </a:rPr>
              <a:t>Clinical data </a:t>
            </a:r>
            <a:endParaRPr lang="en-GB" sz="2000" b="1" dirty="0"/>
          </a:p>
          <a:p>
            <a:pPr lvl="2"/>
            <a:r>
              <a:rPr lang="en-GB" sz="2000" dirty="0">
                <a:sym typeface="+mn-ea"/>
              </a:rPr>
              <a:t>Diseases’ </a:t>
            </a:r>
            <a:r>
              <a:rPr lang="en-GB" sz="2000" b="1" dirty="0">
                <a:sym typeface="+mn-ea"/>
              </a:rPr>
              <a:t>progressive stages thresholds </a:t>
            </a:r>
            <a:r>
              <a:rPr lang="en-GB" sz="2000" dirty="0">
                <a:sym typeface="+mn-ea"/>
              </a:rPr>
              <a:t>of the </a:t>
            </a:r>
            <a:r>
              <a:rPr lang="en-GB" sz="2000" b="1" dirty="0">
                <a:sym typeface="+mn-ea"/>
              </a:rPr>
              <a:t>parameters monitored in pilots</a:t>
            </a:r>
            <a:endParaRPr lang="en-GB" sz="2000" b="1" dirty="0"/>
          </a:p>
          <a:p>
            <a:pPr lvl="2"/>
            <a:r>
              <a:rPr lang="en-GB" sz="2000" b="1" dirty="0">
                <a:sym typeface="+mn-ea"/>
              </a:rPr>
              <a:t>Initial distributions </a:t>
            </a:r>
            <a:r>
              <a:rPr lang="en-GB" sz="2000" dirty="0">
                <a:sym typeface="+mn-ea"/>
              </a:rPr>
              <a:t>and</a:t>
            </a:r>
            <a:r>
              <a:rPr lang="en-GB" sz="2000" b="1" dirty="0">
                <a:sym typeface="+mn-ea"/>
              </a:rPr>
              <a:t> transitions of patients among the disease stages</a:t>
            </a:r>
            <a:endParaRPr lang="en-GB" sz="2000" b="1" dirty="0">
              <a:sym typeface="+mn-ea"/>
            </a:endParaRPr>
          </a:p>
          <a:p>
            <a:pPr lvl="2"/>
            <a:r>
              <a:rPr lang="en-US" altLang="en-GB" sz="2000" b="1" dirty="0">
                <a:sym typeface="+mn-ea"/>
              </a:rPr>
              <a:t>Mortality Rates for the Diseases and the population in question (Mortality Database, WHO)</a:t>
            </a:r>
            <a:endParaRPr lang="en-GB" sz="2000" b="1" dirty="0"/>
          </a:p>
          <a:p>
            <a:pPr marL="685800" lvl="2" indent="0">
              <a:buNone/>
            </a:pPr>
            <a:endParaRPr lang="en-GB" sz="2000" dirty="0"/>
          </a:p>
          <a:p>
            <a:pPr lvl="1"/>
            <a:r>
              <a:rPr lang="en-GB" sz="2000" b="1" dirty="0">
                <a:sym typeface="+mn-ea"/>
              </a:rPr>
              <a:t>Costs</a:t>
            </a:r>
            <a:endParaRPr lang="en-GB" sz="2000" b="1" dirty="0"/>
          </a:p>
          <a:p>
            <a:pPr lvl="2"/>
            <a:r>
              <a:rPr lang="en-GB" sz="2000" b="1" dirty="0">
                <a:sym typeface="+mn-ea"/>
              </a:rPr>
              <a:t>Intervention costs </a:t>
            </a:r>
            <a:r>
              <a:rPr lang="en-GB" sz="2000" dirty="0">
                <a:sym typeface="+mn-ea"/>
              </a:rPr>
              <a:t>(</a:t>
            </a:r>
            <a:r>
              <a:rPr lang="en-GB" sz="2000" b="1" dirty="0">
                <a:sym typeface="+mn-ea"/>
              </a:rPr>
              <a:t>one-off</a:t>
            </a:r>
            <a:r>
              <a:rPr lang="en-GB" sz="2000" dirty="0">
                <a:sym typeface="+mn-ea"/>
              </a:rPr>
              <a:t> and </a:t>
            </a:r>
            <a:r>
              <a:rPr lang="en-GB" sz="2000" b="1" dirty="0">
                <a:sym typeface="+mn-ea"/>
              </a:rPr>
              <a:t>recurrent costs</a:t>
            </a:r>
            <a:r>
              <a:rPr lang="en-GB" sz="2000" dirty="0">
                <a:sym typeface="+mn-ea"/>
              </a:rPr>
              <a:t>)</a:t>
            </a:r>
            <a:endParaRPr lang="en-GB" sz="2000" dirty="0"/>
          </a:p>
          <a:p>
            <a:pPr lvl="2"/>
            <a:r>
              <a:rPr lang="en-GB" sz="2000" b="1" dirty="0">
                <a:sym typeface="+mn-ea"/>
              </a:rPr>
              <a:t>Healthcare costs </a:t>
            </a:r>
            <a:r>
              <a:rPr lang="en-GB" sz="2000" dirty="0">
                <a:sym typeface="+mn-ea"/>
              </a:rPr>
              <a:t>(standard care costs)</a:t>
            </a:r>
            <a:endParaRPr lang="en-GB" sz="2000" dirty="0"/>
          </a:p>
          <a:p>
            <a:pPr lvl="2"/>
            <a:endParaRPr lang="en-GB" sz="2000" dirty="0"/>
          </a:p>
          <a:p>
            <a:pPr lvl="1"/>
            <a:r>
              <a:rPr lang="en-GB" sz="2000" b="1" dirty="0">
                <a:sym typeface="+mn-ea"/>
              </a:rPr>
              <a:t>Utilities </a:t>
            </a:r>
            <a:r>
              <a:rPr lang="en-GB" sz="2000" dirty="0">
                <a:sym typeface="+mn-ea"/>
              </a:rPr>
              <a:t>(Health-related Quality of Life </a:t>
            </a:r>
            <a:r>
              <a:rPr lang="en-GB" sz="2000" b="1" dirty="0">
                <a:sym typeface="+mn-ea"/>
              </a:rPr>
              <a:t>- </a:t>
            </a:r>
            <a:r>
              <a:rPr lang="en-GB" sz="2000" b="1" dirty="0" err="1">
                <a:sym typeface="+mn-ea"/>
              </a:rPr>
              <a:t>HRQoL</a:t>
            </a:r>
            <a:r>
              <a:rPr lang="en-GB" sz="2000" dirty="0">
                <a:sym typeface="+mn-ea"/>
              </a:rPr>
              <a:t>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mtClean="0"/>
            </a:fld>
            <a:endParaRPr lang="it-IT" dirty="0"/>
          </a:p>
        </p:txBody>
      </p:sp>
      <p:pic>
        <p:nvPicPr>
          <p:cNvPr id="1028" name="Picture 4" descr="EQ-5D — Blog 1 — We Are Cognitiv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478" y="4318469"/>
            <a:ext cx="1844458" cy="184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egnaposto piè di pagina 6"/>
          <p:cNvSpPr>
            <a:spLocks noGrp="1"/>
          </p:cNvSpPr>
          <p:nvPr/>
        </p:nvSpPr>
        <p:spPr>
          <a:xfrm>
            <a:off x="305183" y="6521651"/>
            <a:ext cx="5220128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marL="0" algn="l" defTabSz="914400" rtl="0" eaLnBrk="1" latinLnBrk="0" hangingPunct="1">
              <a:defRPr sz="110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none"/>
              <a:t>Smart Bear - Project Overview</a:t>
            </a:r>
            <a:endParaRPr lang="it-IT" cap="none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MAFEIP SIMULATIONS: PROGRESSIVE STAGES OF DISEASES</a:t>
            </a:r>
            <a:endParaRPr lang="en-US" dirty="0"/>
          </a:p>
        </p:txBody>
      </p:sp>
      <p:sp>
        <p:nvSpPr>
          <p:cNvPr id="14" name="Segnaposto contenuto 13"/>
          <p:cNvSpPr>
            <a:spLocks noGrp="1"/>
          </p:cNvSpPr>
          <p:nvPr>
            <p:ph idx="1"/>
          </p:nvPr>
        </p:nvSpPr>
        <p:spPr>
          <a:xfrm>
            <a:off x="305183" y="1139632"/>
            <a:ext cx="6961156" cy="5272709"/>
          </a:xfrm>
        </p:spPr>
        <p:txBody>
          <a:bodyPr>
            <a:normAutofit/>
          </a:bodyPr>
          <a:lstStyle/>
          <a:p>
            <a:r>
              <a:rPr lang="en-GB" sz="2300" dirty="0"/>
              <a:t>Identification of </a:t>
            </a:r>
            <a:r>
              <a:rPr lang="en-GB" sz="2300" b="1" dirty="0"/>
              <a:t>health parameters </a:t>
            </a:r>
            <a:r>
              <a:rPr lang="en-GB" sz="2300" dirty="0"/>
              <a:t>and corresponding </a:t>
            </a:r>
            <a:r>
              <a:rPr lang="en-GB" sz="2300" b="1" dirty="0"/>
              <a:t>thresholds of progressive stages</a:t>
            </a:r>
            <a:endParaRPr lang="en-GB" sz="2300" b="1" dirty="0"/>
          </a:p>
          <a:p>
            <a:pPr lvl="1"/>
            <a:r>
              <a:rPr lang="en-GB" sz="1700" dirty="0"/>
              <a:t>MCI -&gt; MOCA score</a:t>
            </a:r>
            <a:endParaRPr lang="en-GB" sz="1700" dirty="0"/>
          </a:p>
          <a:p>
            <a:pPr lvl="1"/>
            <a:r>
              <a:rPr lang="en-GB" sz="1700" dirty="0"/>
              <a:t>Mild Depression -&gt; PHQ9</a:t>
            </a:r>
            <a:endParaRPr lang="en-GB" sz="1700" dirty="0"/>
          </a:p>
          <a:p>
            <a:pPr lvl="1"/>
            <a:r>
              <a:rPr lang="en-GB" sz="1700" dirty="0"/>
              <a:t>Balance Disorders -&gt; FES-I</a:t>
            </a:r>
            <a:endParaRPr lang="en-GB" sz="1700" dirty="0"/>
          </a:p>
          <a:p>
            <a:pPr lvl="1"/>
            <a:r>
              <a:rPr lang="en-GB" sz="1700" dirty="0"/>
              <a:t>CVD -&gt; BMI</a:t>
            </a:r>
            <a:endParaRPr lang="en-GB" sz="1700" dirty="0"/>
          </a:p>
          <a:p>
            <a:pPr lvl="1"/>
            <a:r>
              <a:rPr lang="en-GB" sz="1700" dirty="0"/>
              <a:t>Frailty -&gt; EFS score</a:t>
            </a:r>
            <a:endParaRPr lang="en-GB" sz="1700" dirty="0"/>
          </a:p>
          <a:p>
            <a:pPr lvl="1"/>
            <a:r>
              <a:rPr lang="en-GB" sz="1700" dirty="0"/>
              <a:t>Hearing Loss –&gt; HA benefit according to GHABP </a:t>
            </a:r>
            <a:endParaRPr lang="en-GB" sz="1700" dirty="0"/>
          </a:p>
          <a:p>
            <a:pPr lvl="1"/>
            <a:endParaRPr lang="en-GB" sz="1700" dirty="0"/>
          </a:p>
          <a:p>
            <a:r>
              <a:rPr lang="en-GB" sz="1900" b="1" dirty="0"/>
              <a:t>Total patient counts</a:t>
            </a:r>
            <a:r>
              <a:rPr lang="en-GB" sz="1900" dirty="0"/>
              <a:t>, </a:t>
            </a:r>
            <a:r>
              <a:rPr lang="en-GB" sz="1900" b="1" dirty="0"/>
              <a:t>initial distribution </a:t>
            </a:r>
            <a:r>
              <a:rPr lang="en-GB" sz="1900" dirty="0"/>
              <a:t>and </a:t>
            </a:r>
            <a:r>
              <a:rPr lang="en-GB" sz="1900" b="1" dirty="0"/>
              <a:t>transitions probabilities among stages</a:t>
            </a:r>
            <a:endParaRPr lang="en-GB" sz="1900" b="1" dirty="0"/>
          </a:p>
          <a:p>
            <a:endParaRPr lang="en-GB" sz="1900" i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it-IT" smtClean="0"/>
            </a:fld>
            <a:endParaRPr lang="it-IT" dirty="0"/>
          </a:p>
        </p:txBody>
      </p:sp>
      <p:graphicFrame>
        <p:nvGraphicFramePr>
          <p:cNvPr id="5" name="Tabella 4"/>
          <p:cNvGraphicFramePr>
            <a:graphicFrameLocks noGrp="1"/>
          </p:cNvGraphicFramePr>
          <p:nvPr/>
        </p:nvGraphicFramePr>
        <p:xfrm>
          <a:off x="7350999" y="1203980"/>
          <a:ext cx="4569922" cy="251460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1187708"/>
                <a:gridCol w="1085455"/>
                <a:gridCol w="1266364"/>
                <a:gridCol w="1030395"/>
              </a:tblGrid>
              <a:tr h="155048">
                <a:tc gridSpan="4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 dirty="0">
                          <a:effectLst/>
                        </a:rPr>
                        <a:t>MILD COGNITIVE IMPAIRMENT (MCI)</a:t>
                      </a:r>
                      <a:endParaRPr lang="it-IT" sz="1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12700" marR="12700" marT="0" marB="0" anchor="b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155048">
                <a:tc gridSpan="4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 dirty="0">
                          <a:effectLst/>
                        </a:rPr>
                        <a:t>Parameter: MOCA Score</a:t>
                      </a:r>
                      <a:endParaRPr lang="it-IT" sz="1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12700" marR="12700" marT="0" marB="0" anchor="b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50390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 dirty="0">
                          <a:effectLst/>
                        </a:rPr>
                        <a:t>Parameter Ranges</a:t>
                      </a:r>
                      <a:endParaRPr lang="it-IT" sz="1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12700" marR="12700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 dirty="0">
                          <a:effectLst/>
                        </a:rPr>
                        <a:t>Description</a:t>
                      </a:r>
                      <a:endParaRPr lang="it-IT" sz="1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12700" marR="12700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 dirty="0">
                          <a:effectLst/>
                        </a:rPr>
                        <a:t>Notes</a:t>
                      </a:r>
                      <a:endParaRPr lang="it-IT" sz="1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12700" marR="12700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b="1" dirty="0">
                          <a:effectLst/>
                        </a:rPr>
                        <a:t>Mapping of parameter ranges to stages of disease</a:t>
                      </a:r>
                      <a:endParaRPr lang="it-IT" sz="12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12700" marR="12700" marT="0" marB="0" anchor="b"/>
                </a:tc>
              </a:tr>
              <a:tr h="15504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dirty="0">
                          <a:effectLst/>
                        </a:rPr>
                        <a:t>&gt; 26/30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12700" marR="1270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dirty="0">
                          <a:effectLst/>
                        </a:rPr>
                        <a:t>Cognitively normal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12700" marR="1270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dirty="0">
                          <a:effectLst/>
                        </a:rPr>
                        <a:t>Healthy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12700" marR="1270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dirty="0">
                          <a:effectLst/>
                        </a:rPr>
                        <a:t>Baseline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12700" marR="1270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5504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dirty="0">
                          <a:effectLst/>
                        </a:rPr>
                        <a:t>18-26/30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12700" marR="1270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dirty="0">
                          <a:effectLst/>
                        </a:rPr>
                        <a:t>MCI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12700" marR="1270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dirty="0">
                          <a:effectLst/>
                        </a:rPr>
                        <a:t>Pre-dementia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12700" marR="1270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dirty="0">
                          <a:effectLst/>
                        </a:rPr>
                        <a:t>Stage 1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12700" marR="12700" marT="0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3954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dirty="0">
                          <a:effectLst/>
                        </a:rPr>
                        <a:t>11-17/30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12700" marR="1270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dirty="0">
                          <a:effectLst/>
                        </a:rPr>
                        <a:t>Mild Dementia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12700" marR="1270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dirty="0">
                          <a:effectLst/>
                        </a:rPr>
                        <a:t>Dementia stages</a:t>
                      </a:r>
                      <a:endParaRPr lang="it-IT" sz="1200" dirty="0">
                        <a:effectLst/>
                      </a:endParaRPr>
                    </a:p>
                    <a:p>
                      <a:pPr algn="ctr">
                        <a:buNone/>
                      </a:pPr>
                      <a:r>
                        <a:rPr lang="en-US" sz="1100" dirty="0">
                          <a:effectLst/>
                        </a:rPr>
                        <a:t> 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12700" marR="1270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dirty="0">
                          <a:effectLst/>
                        </a:rPr>
                        <a:t>Stage 2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12700" marR="1270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5582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effectLst/>
                        </a:rPr>
                        <a:t>6-10/30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12700" marR="1270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dirty="0">
                          <a:effectLst/>
                        </a:rPr>
                        <a:t>Moderate Dementia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12700" marR="12700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cPr/>
                </a:tc>
                <a:tc vMerge="1">
                  <a:tcPr/>
                </a:tc>
              </a:tr>
              <a:tr h="15504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dirty="0">
                          <a:effectLst/>
                        </a:rPr>
                        <a:t>&lt;6/30 or not testable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12700" marR="1270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dirty="0">
                          <a:effectLst/>
                        </a:rPr>
                        <a:t>Severe Dementia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12700" marR="1270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dirty="0">
                          <a:effectLst/>
                        </a:rPr>
                        <a:t>Stage 3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12700" marR="12700" marT="0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5504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effectLst/>
                        </a:rPr>
                        <a:t> 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12700" marR="12700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dirty="0">
                          <a:effectLst/>
                        </a:rPr>
                        <a:t> 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12700" marR="12700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>
                          <a:effectLst/>
                        </a:rPr>
                        <a:t> </a:t>
                      </a:r>
                      <a:endParaRPr lang="it-IT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12700" marR="12700" marT="0" marB="0" anchor="b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100" dirty="0">
                          <a:effectLst/>
                        </a:rPr>
                        <a:t>Death</a:t>
                      </a:r>
                      <a:endParaRPr lang="it-IT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12700" marR="12700" marT="0" marB="0" anchor="b"/>
                </a:tc>
              </a:tr>
            </a:tbl>
          </a:graphicData>
        </a:graphic>
      </p:graphicFrame>
      <p:pic>
        <p:nvPicPr>
          <p:cNvPr id="7" name="image98.png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8006055" y="3718671"/>
            <a:ext cx="3045460" cy="2682875"/>
          </a:xfrm>
          <a:prstGeom prst="rect">
            <a:avLst/>
          </a:prstGeom>
        </p:spPr>
      </p:pic>
      <p:sp>
        <p:nvSpPr>
          <p:cNvPr id="17" name="Segnaposto piè di pagina 6"/>
          <p:cNvSpPr>
            <a:spLocks noGrp="1"/>
          </p:cNvSpPr>
          <p:nvPr/>
        </p:nvSpPr>
        <p:spPr>
          <a:xfrm>
            <a:off x="305183" y="6521651"/>
            <a:ext cx="5220128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marL="0" algn="l" defTabSz="914400" rtl="0" eaLnBrk="1" latinLnBrk="0" hangingPunct="1">
              <a:defRPr sz="110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none"/>
              <a:t>Smart Bear - Project Overview</a:t>
            </a:r>
            <a:endParaRPr lang="it-IT" cap="none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MAFEIP SIMULATIONS OUTPUTS</a:t>
            </a:r>
            <a:endParaRPr lang="en-US" dirty="0"/>
          </a:p>
        </p:txBody>
      </p:sp>
      <p:sp>
        <p:nvSpPr>
          <p:cNvPr id="14" name="Segnaposto contenuto 13"/>
          <p:cNvSpPr>
            <a:spLocks noGrp="1"/>
          </p:cNvSpPr>
          <p:nvPr>
            <p:ph idx="1"/>
          </p:nvPr>
        </p:nvSpPr>
        <p:spPr>
          <a:xfrm>
            <a:off x="415636" y="1175257"/>
            <a:ext cx="11505285" cy="5258072"/>
          </a:xfrm>
        </p:spPr>
        <p:txBody>
          <a:bodyPr>
            <a:normAutofit fontScale="92500" lnSpcReduction="20000"/>
          </a:bodyPr>
          <a:lstStyle/>
          <a:p>
            <a:r>
              <a:rPr lang="en-GB" sz="2600" dirty="0"/>
              <a:t>A set of </a:t>
            </a:r>
            <a:r>
              <a:rPr lang="en-GB" sz="2600" b="1" dirty="0"/>
              <a:t>interactive graphs </a:t>
            </a:r>
            <a:r>
              <a:rPr lang="en-GB" sz="2600" dirty="0"/>
              <a:t>and </a:t>
            </a:r>
            <a:r>
              <a:rPr lang="en-GB" sz="2600" b="1" dirty="0"/>
              <a:t>diagrams</a:t>
            </a:r>
            <a:r>
              <a:rPr lang="en-GB" sz="2600" dirty="0"/>
              <a:t>, grouped in </a:t>
            </a:r>
            <a:r>
              <a:rPr lang="en-GB" sz="2600" b="1" dirty="0"/>
              <a:t>four different categories</a:t>
            </a:r>
            <a:r>
              <a:rPr lang="en-GB" sz="2600" dirty="0"/>
              <a:t>:</a:t>
            </a:r>
            <a:endParaRPr lang="en-GB" sz="2600" dirty="0"/>
          </a:p>
          <a:p>
            <a:pPr lvl="1"/>
            <a:endParaRPr lang="en-GB" sz="2400" u="sng" dirty="0"/>
          </a:p>
          <a:p>
            <a:pPr lvl="1"/>
            <a:r>
              <a:rPr lang="en-GB" sz="2400" b="1" u="sng" dirty="0">
                <a:solidFill>
                  <a:schemeClr val="accent6">
                    <a:lumMod val="75000"/>
                  </a:schemeClr>
                </a:solidFill>
              </a:rPr>
              <a:t>Incremental costs and effects</a:t>
            </a:r>
            <a:endParaRPr lang="en-GB" sz="2400" b="1" u="sng" dirty="0">
              <a:solidFill>
                <a:schemeClr val="accent6">
                  <a:lumMod val="75000"/>
                </a:schemeClr>
              </a:solidFill>
            </a:endParaRPr>
          </a:p>
          <a:p>
            <a:pPr lvl="2"/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Incremental cost 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and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incremental effects 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based on health-related quality of life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(Quality-Adjusted Life Years QALYs)</a:t>
            </a:r>
            <a:endParaRPr lang="en-GB" sz="2000" b="1" dirty="0">
              <a:solidFill>
                <a:schemeClr val="accent6">
                  <a:lumMod val="75000"/>
                </a:schemeClr>
              </a:solidFill>
            </a:endParaRPr>
          </a:p>
          <a:p>
            <a:pPr lvl="2"/>
            <a:endParaRPr lang="en-GB" sz="2200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GB" sz="2400" b="1" u="sng" dirty="0">
                <a:solidFill>
                  <a:schemeClr val="accent6">
                    <a:lumMod val="75000"/>
                  </a:schemeClr>
                </a:solidFill>
              </a:rPr>
              <a:t>Cost-effectiveness</a:t>
            </a:r>
            <a:endParaRPr lang="en-GB" sz="2400" b="1" u="sng" dirty="0">
              <a:solidFill>
                <a:schemeClr val="accent6">
                  <a:lumMod val="75000"/>
                </a:schemeClr>
              </a:solidFill>
            </a:endParaRPr>
          </a:p>
          <a:p>
            <a:pPr lvl="2"/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Compare costs and healthcare to assess the </a:t>
            </a:r>
            <a:r>
              <a:rPr lang="en-US" altLang="en-GB" sz="2000" b="1" dirty="0">
                <a:solidFill>
                  <a:schemeClr val="accent6">
                    <a:lumMod val="75000"/>
                  </a:schemeClr>
                </a:solidFill>
              </a:rPr>
              <a:t>adoptability 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</a:rPr>
              <a:t>of the intervention </a:t>
            </a:r>
            <a:r>
              <a:rPr lang="en-US" altLang="en-GB" sz="2000" dirty="0">
                <a:solidFill>
                  <a:schemeClr val="accent6">
                    <a:lumMod val="75000"/>
                  </a:schemeClr>
                </a:solidFill>
              </a:rPr>
              <a:t>by the NHS</a:t>
            </a:r>
            <a:endParaRPr lang="en-GB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685800" lvl="2" indent="0">
              <a:buNone/>
            </a:pPr>
            <a:endParaRPr lang="en-GB" sz="2200" dirty="0"/>
          </a:p>
          <a:p>
            <a:pPr marL="685800" lvl="2" indent="0">
              <a:buNone/>
            </a:pPr>
            <a:endParaRPr lang="en-GB" sz="2200" dirty="0"/>
          </a:p>
          <a:p>
            <a:pPr lvl="1"/>
            <a:r>
              <a:rPr lang="en-GB" sz="2400" b="1" u="sng" dirty="0"/>
              <a:t>Population impact</a:t>
            </a:r>
            <a:endParaRPr lang="en-GB" sz="2400" b="1" u="sng" dirty="0"/>
          </a:p>
          <a:p>
            <a:pPr lvl="2"/>
            <a:r>
              <a:rPr lang="en-GB" sz="2000" b="1" dirty="0"/>
              <a:t>Incremental costs </a:t>
            </a:r>
            <a:r>
              <a:rPr lang="en-GB" sz="2000" dirty="0"/>
              <a:t>and </a:t>
            </a:r>
            <a:r>
              <a:rPr lang="en-GB" sz="2000" b="1" dirty="0"/>
              <a:t>incremental effects (QALYs) </a:t>
            </a:r>
            <a:r>
              <a:rPr lang="en-GB" sz="2000" dirty="0"/>
              <a:t>accumulated over the model </a:t>
            </a:r>
            <a:r>
              <a:rPr lang="en-GB" sz="2000" b="1" dirty="0"/>
              <a:t>time horizon of the simulations</a:t>
            </a:r>
            <a:endParaRPr lang="en-GB" sz="2000" b="1" dirty="0"/>
          </a:p>
          <a:p>
            <a:pPr marL="685800" lvl="2" indent="0">
              <a:buNone/>
            </a:pPr>
            <a:endParaRPr lang="en-GB" sz="2000" dirty="0"/>
          </a:p>
          <a:p>
            <a:pPr lvl="1"/>
            <a:r>
              <a:rPr lang="en-GB" sz="2400" b="1" u="sng" dirty="0"/>
              <a:t>Patients flow through model states</a:t>
            </a:r>
            <a:endParaRPr lang="en-GB" sz="2400" b="1" u="sng" dirty="0"/>
          </a:p>
          <a:p>
            <a:pPr lvl="2"/>
            <a:r>
              <a:rPr lang="en-GB" sz="2000" dirty="0"/>
              <a:t>Summarizes </a:t>
            </a:r>
            <a:r>
              <a:rPr lang="en-GB" sz="2000" b="1" dirty="0"/>
              <a:t>the transitions of the patients among the stages of the diseases</a:t>
            </a:r>
            <a:endParaRPr lang="en-GB" sz="2000" dirty="0"/>
          </a:p>
          <a:p>
            <a:pPr lvl="1"/>
            <a:endParaRPr lang="en-GB" sz="2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it-IT" smtClean="0"/>
            </a:fld>
            <a:endParaRPr lang="it-IT" dirty="0"/>
          </a:p>
        </p:txBody>
      </p:sp>
      <p:sp>
        <p:nvSpPr>
          <p:cNvPr id="17" name="Segnaposto piè di pagina 6"/>
          <p:cNvSpPr>
            <a:spLocks noGrp="1"/>
          </p:cNvSpPr>
          <p:nvPr/>
        </p:nvSpPr>
        <p:spPr>
          <a:xfrm>
            <a:off x="305183" y="6521651"/>
            <a:ext cx="5220128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marL="0" algn="l" defTabSz="914400" rtl="0" eaLnBrk="1" latinLnBrk="0" hangingPunct="1">
              <a:defRPr sz="110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none"/>
              <a:t>Smart Bear - Project Overview</a:t>
            </a:r>
            <a:endParaRPr lang="it-IT" cap="none" dirty="0"/>
          </a:p>
        </p:txBody>
      </p:sp>
      <p:pic>
        <p:nvPicPr>
          <p:cNvPr id="5" name="Picture 4" descr="ICER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16660" y="3705860"/>
            <a:ext cx="1829435" cy="6718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INCREMENTAL COSTS AND EFFECTS</a:t>
            </a:r>
            <a:endParaRPr lang="en-US" dirty="0"/>
          </a:p>
        </p:txBody>
      </p:sp>
      <p:sp>
        <p:nvSpPr>
          <p:cNvPr id="14" name="Segnaposto contenuto 13"/>
          <p:cNvSpPr>
            <a:spLocks noGrp="1"/>
          </p:cNvSpPr>
          <p:nvPr>
            <p:ph idx="1"/>
          </p:nvPr>
        </p:nvSpPr>
        <p:spPr>
          <a:xfrm>
            <a:off x="213756" y="1175257"/>
            <a:ext cx="4928087" cy="5258072"/>
          </a:xfrm>
        </p:spPr>
        <p:txBody>
          <a:bodyPr>
            <a:normAutofit/>
          </a:bodyPr>
          <a:lstStyle/>
          <a:p>
            <a:r>
              <a:rPr lang="en-GB" sz="2100" b="1" dirty="0"/>
              <a:t>Incremental costs by age</a:t>
            </a:r>
            <a:endParaRPr lang="en-GB" sz="2100" b="1" dirty="0"/>
          </a:p>
          <a:p>
            <a:pPr lvl="1"/>
            <a:r>
              <a:rPr lang="en-GB" sz="1900" b="1" dirty="0"/>
              <a:t>Incremental costs of our simulations uses fixed healthcare</a:t>
            </a:r>
            <a:endParaRPr lang="en-GB" sz="1900" dirty="0"/>
          </a:p>
          <a:p>
            <a:pPr lvl="2"/>
            <a:r>
              <a:rPr lang="en-GB" sz="1700" dirty="0"/>
              <a:t>Healthcare costs </a:t>
            </a:r>
            <a:r>
              <a:rPr lang="en-GB" sz="1700" b="1" dirty="0"/>
              <a:t>not monitored </a:t>
            </a:r>
            <a:r>
              <a:rPr lang="en-GB" sz="1700" dirty="0"/>
              <a:t>(obtained from </a:t>
            </a:r>
            <a:r>
              <a:rPr lang="en-GB" sz="1700" b="1" dirty="0"/>
              <a:t>literature</a:t>
            </a:r>
            <a:r>
              <a:rPr lang="en-GB" sz="1700" dirty="0"/>
              <a:t>)</a:t>
            </a:r>
            <a:endParaRPr lang="en-GB" sz="1700" dirty="0"/>
          </a:p>
          <a:p>
            <a:pPr lvl="2"/>
            <a:r>
              <a:rPr lang="en-GB" sz="1700" dirty="0"/>
              <a:t>Simulations show a </a:t>
            </a:r>
            <a:r>
              <a:rPr lang="en-GB" sz="1700" b="1" dirty="0"/>
              <a:t>worst case </a:t>
            </a:r>
            <a:r>
              <a:rPr lang="en-GB" sz="1700" dirty="0"/>
              <a:t>compared to the real situations</a:t>
            </a:r>
            <a:endParaRPr lang="en-GB" sz="1700" dirty="0"/>
          </a:p>
          <a:p>
            <a:pPr lvl="3"/>
            <a:r>
              <a:rPr lang="en-GB" sz="1500" dirty="0"/>
              <a:t>Healthcare costs decrease </a:t>
            </a:r>
            <a:r>
              <a:rPr lang="en-GB" sz="1500" b="1" dirty="0"/>
              <a:t>thanks to a better health status of patients after the Smart Bear interventions</a:t>
            </a:r>
            <a:endParaRPr lang="en-GB" sz="1500" b="1" dirty="0"/>
          </a:p>
          <a:p>
            <a:pPr marL="685800" lvl="2" indent="0">
              <a:buNone/>
            </a:pPr>
            <a:endParaRPr lang="en-GB" sz="1700" dirty="0"/>
          </a:p>
          <a:p>
            <a:r>
              <a:rPr lang="en-GB" sz="2100" b="1" dirty="0"/>
              <a:t>Incremental effects by age</a:t>
            </a:r>
            <a:endParaRPr lang="en-GB" sz="2100" b="1" dirty="0"/>
          </a:p>
          <a:p>
            <a:pPr lvl="1"/>
            <a:r>
              <a:rPr lang="en-GB" sz="1900" b="1" dirty="0"/>
              <a:t>Smart Bear intervention</a:t>
            </a:r>
            <a:r>
              <a:rPr lang="en-US" altLang="en-GB" sz="1900" b="1" dirty="0"/>
              <a:t>s</a:t>
            </a:r>
            <a:r>
              <a:rPr lang="en-GB" sz="1900" b="1" dirty="0"/>
              <a:t> provides additional QALYs </a:t>
            </a:r>
            <a:r>
              <a:rPr lang="en-GB" sz="1900" dirty="0"/>
              <a:t>with respect to standard care</a:t>
            </a:r>
            <a:endParaRPr lang="en-GB" sz="1900" dirty="0"/>
          </a:p>
          <a:p>
            <a:endParaRPr lang="en-GB" sz="2100" dirty="0"/>
          </a:p>
          <a:p>
            <a:endParaRPr lang="en-GB" sz="21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it-IT" smtClean="0"/>
            </a:fld>
            <a:endParaRPr lang="it-IT" dirty="0"/>
          </a:p>
        </p:txBody>
      </p:sp>
      <p:pic>
        <p:nvPicPr>
          <p:cNvPr id="20" name="Picture 20" descr="{3658F8C3-8B9D-471D-9387-D0590E34EC21}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77155" y="2038350"/>
            <a:ext cx="6743700" cy="3378835"/>
          </a:xfrm>
          <a:prstGeom prst="rect">
            <a:avLst/>
          </a:prstGeom>
        </p:spPr>
      </p:pic>
      <p:sp>
        <p:nvSpPr>
          <p:cNvPr id="17" name="Segnaposto piè di pagina 6"/>
          <p:cNvSpPr>
            <a:spLocks noGrp="1"/>
          </p:cNvSpPr>
          <p:nvPr/>
        </p:nvSpPr>
        <p:spPr>
          <a:xfrm>
            <a:off x="305183" y="6521651"/>
            <a:ext cx="5220128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marL="0" algn="l" defTabSz="914400" rtl="0" eaLnBrk="1" latinLnBrk="0" hangingPunct="1">
              <a:defRPr sz="110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none"/>
              <a:t>Smart Bear - Project Overview</a:t>
            </a:r>
            <a:endParaRPr lang="it-IT" cap="none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INCREMENTAL COSTS AND EFFECTS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it-IT" smtClean="0"/>
            </a:fld>
            <a:endParaRPr lang="it-IT" dirty="0"/>
          </a:p>
        </p:txBody>
      </p:sp>
      <p:pic>
        <p:nvPicPr>
          <p:cNvPr id="6" name="Picture 21" descr="{17E5A36B-65FC-4354-B2C2-CF5406EB92D9}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195" y="1175385"/>
            <a:ext cx="5361940" cy="3192780"/>
          </a:xfrm>
          <a:prstGeom prst="rect">
            <a:avLst/>
          </a:prstGeom>
        </p:spPr>
      </p:pic>
      <p:pic>
        <p:nvPicPr>
          <p:cNvPr id="46" name="Picture 46" descr="{1A147C9E-1D52-470D-B289-6408EEF9A760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9920" y="1073785"/>
            <a:ext cx="6367780" cy="2085340"/>
          </a:xfrm>
          <a:prstGeom prst="rect">
            <a:avLst/>
          </a:prstGeom>
        </p:spPr>
      </p:pic>
      <p:pic>
        <p:nvPicPr>
          <p:cNvPr id="47" name="Picture 47" descr="{A935A55A-0323-441F-AAA9-CA7729B7E0A3}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700" y="2944495"/>
            <a:ext cx="6223000" cy="3305810"/>
          </a:xfrm>
          <a:prstGeom prst="rect">
            <a:avLst/>
          </a:prstGeom>
        </p:spPr>
      </p:pic>
      <p:sp>
        <p:nvSpPr>
          <p:cNvPr id="17" name="Segnaposto piè di pagina 6"/>
          <p:cNvSpPr>
            <a:spLocks noGrp="1"/>
          </p:cNvSpPr>
          <p:nvPr/>
        </p:nvSpPr>
        <p:spPr>
          <a:xfrm>
            <a:off x="305183" y="6521651"/>
            <a:ext cx="5220128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marL="0" algn="l" defTabSz="914400" rtl="0" eaLnBrk="1" latinLnBrk="0" hangingPunct="1">
              <a:defRPr sz="110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none"/>
              <a:t>Smart Bear - Project Overview</a:t>
            </a:r>
            <a:endParaRPr lang="it-IT" cap="none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WILLINGNESS TO PAY</a:t>
            </a:r>
            <a:endParaRPr lang="en-US" alt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it-IT" smtClean="0"/>
            </a:fld>
            <a:endParaRPr lang="it-IT" dirty="0"/>
          </a:p>
        </p:txBody>
      </p:sp>
      <p:sp>
        <p:nvSpPr>
          <p:cNvPr id="14" name="Segnaposto contenuto 13"/>
          <p:cNvSpPr>
            <a:spLocks noGrp="1"/>
          </p:cNvSpPr>
          <p:nvPr>
            <p:ph idx="1"/>
          </p:nvPr>
        </p:nvSpPr>
        <p:spPr>
          <a:xfrm>
            <a:off x="213756" y="1175257"/>
            <a:ext cx="4928087" cy="5258072"/>
          </a:xfrm>
        </p:spPr>
        <p:txBody>
          <a:bodyPr>
            <a:normAutofit/>
          </a:bodyPr>
          <a:lstStyle/>
          <a:p>
            <a:pPr lvl="2"/>
            <a:r>
              <a:rPr lang="en-US" altLang="en-GB" sz="2100" b="1" dirty="0"/>
              <a:t>To investigate the willingness of the end users (elderly people ) to pay for the SmartBear service, hence placing in the market, a WTP study was implemented. </a:t>
            </a:r>
            <a:endParaRPr lang="en-GB" sz="1700" dirty="0"/>
          </a:p>
          <a:p>
            <a:pPr lvl="2"/>
            <a:r>
              <a:rPr lang="en-US" altLang="en-GB" sz="1700" dirty="0"/>
              <a:t>100 participants answered a WTP questionnaire</a:t>
            </a:r>
            <a:endParaRPr lang="en-US" altLang="en-GB" sz="1700" dirty="0"/>
          </a:p>
          <a:p>
            <a:pPr lvl="2"/>
            <a:r>
              <a:rPr lang="en-US" altLang="en-GB" sz="1700" dirty="0"/>
              <a:t>The Van Westendorp methodology was applied to detect:</a:t>
            </a:r>
            <a:endParaRPr lang="en-US" altLang="en-GB" sz="1700" dirty="0"/>
          </a:p>
          <a:p>
            <a:pPr lvl="3"/>
            <a:r>
              <a:rPr lang="en-US" altLang="en-US" sz="1600" b="1" dirty="0"/>
              <a:t>the point of marginal cheapness </a:t>
            </a:r>
            <a:endParaRPr lang="en-US" altLang="en-US" sz="1600" b="1" dirty="0"/>
          </a:p>
          <a:p>
            <a:pPr lvl="3"/>
            <a:r>
              <a:rPr lang="en-US" altLang="en-US" sz="1600" b="1" dirty="0"/>
              <a:t>the point of marginal expensiveness</a:t>
            </a:r>
            <a:endParaRPr lang="en-US" altLang="en-US" sz="1600" b="1" dirty="0"/>
          </a:p>
          <a:p>
            <a:pPr lvl="3" algn="l">
              <a:buClrTx/>
            </a:pPr>
            <a:r>
              <a:rPr lang="en-US" altLang="en-US" sz="1600" b="1" dirty="0"/>
              <a:t>the point of optimal price</a:t>
            </a:r>
            <a:endParaRPr lang="en-US" altLang="en-US" sz="1600" b="1" dirty="0"/>
          </a:p>
          <a:p>
            <a:pPr lvl="3" algn="l">
              <a:buClrTx/>
            </a:pPr>
            <a:r>
              <a:rPr lang="en-US" altLang="en-US" sz="1600" b="1" dirty="0"/>
              <a:t>the indifference price point</a:t>
            </a:r>
            <a:endParaRPr lang="en-US" altLang="en-US" sz="1600" b="1" dirty="0"/>
          </a:p>
          <a:p>
            <a:pPr marL="45720" indent="0">
              <a:buNone/>
            </a:pPr>
            <a:endParaRPr lang="en-GB" sz="2100" dirty="0"/>
          </a:p>
          <a:p>
            <a:endParaRPr lang="en-GB" sz="2100" dirty="0"/>
          </a:p>
        </p:txBody>
      </p:sp>
      <p:pic>
        <p:nvPicPr>
          <p:cNvPr id="48" name="Image39"/>
          <p:cNvPicPr>
            <a:picLocks noChangeAspect="1" noChangeArrowheads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99468" y="1366838"/>
            <a:ext cx="5946775" cy="3903345"/>
          </a:xfrm>
          <a:prstGeom prst="rect">
            <a:avLst/>
          </a:prstGeom>
        </p:spPr>
      </p:pic>
      <p:sp>
        <p:nvSpPr>
          <p:cNvPr id="17" name="Segnaposto piè di pagina 6"/>
          <p:cNvSpPr>
            <a:spLocks noGrp="1"/>
          </p:cNvSpPr>
          <p:nvPr/>
        </p:nvSpPr>
        <p:spPr>
          <a:xfrm>
            <a:off x="305183" y="6521651"/>
            <a:ext cx="5220128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marL="0" algn="l" defTabSz="914400" rtl="0" eaLnBrk="1" latinLnBrk="0" hangingPunct="1">
              <a:defRPr sz="110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none"/>
              <a:t>Smart Bear - Project Overview</a:t>
            </a:r>
            <a:endParaRPr lang="it-IT" cap="none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Picture 1 of 7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221" y="5119544"/>
            <a:ext cx="1078177" cy="93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>
          <a:xfrm>
            <a:off x="10027579" y="117796"/>
            <a:ext cx="960120" cy="237744"/>
          </a:xfrm>
        </p:spPr>
        <p:txBody>
          <a:bodyPr/>
          <a:lstStyle/>
          <a:p>
            <a:fld id="{6AE040E9-84C4-4871-88DF-CA8048422DD8}" type="datetime1">
              <a:rPr lang="it-IT" smtClean="0"/>
            </a:fld>
            <a:endParaRPr lang="it-IT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>
          <a:xfrm>
            <a:off x="11197233" y="117796"/>
            <a:ext cx="640080" cy="237744"/>
          </a:xfrm>
        </p:spPr>
        <p:txBody>
          <a:bodyPr/>
          <a:lstStyle/>
          <a:p>
            <a:pPr rtl="0"/>
            <a:fld id="{CA8D9AD5-F248-4919-864A-CFD76CC027D6}" type="slidenum">
              <a:rPr lang="it-IT" smtClean="0"/>
            </a:fld>
            <a:endParaRPr lang="it-IT" dirty="0"/>
          </a:p>
        </p:txBody>
      </p:sp>
      <p:sp>
        <p:nvSpPr>
          <p:cNvPr id="12" name="Titolo 12"/>
          <p:cNvSpPr>
            <a:spLocks noGrp="1"/>
          </p:cNvSpPr>
          <p:nvPr>
            <p:ph type="title"/>
          </p:nvPr>
        </p:nvSpPr>
        <p:spPr>
          <a:xfrm>
            <a:off x="701040" y="424671"/>
            <a:ext cx="10777598" cy="750586"/>
          </a:xfrm>
        </p:spPr>
        <p:txBody>
          <a:bodyPr/>
          <a:lstStyle/>
          <a:p>
            <a:r>
              <a:rPr lang="en-US" dirty="0"/>
              <a:t>Additional Device Federation</a:t>
            </a:r>
            <a:endParaRPr lang="en-US" dirty="0"/>
          </a:p>
        </p:txBody>
      </p:sp>
      <p:pic>
        <p:nvPicPr>
          <p:cNvPr id="1028" name="Picture 4" descr="https://www.hodinky-365.com/fotky/maxi/f179/garmin-venu-sq-slate-gray-band_208814_3152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287" y="2231601"/>
            <a:ext cx="818551" cy="105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259234" y="2813929"/>
            <a:ext cx="3691787" cy="1244431"/>
          </a:xfrm>
        </p:spPr>
        <p:txBody>
          <a:bodyPr>
            <a:normAutofit/>
          </a:bodyPr>
          <a:lstStyle/>
          <a:p>
            <a:pPr marL="45720" indent="0" algn="ctr">
              <a:lnSpc>
                <a:spcPct val="150000"/>
              </a:lnSpc>
              <a:buNone/>
            </a:pPr>
            <a:r>
              <a:rPr lang="en-GB" b="1" i="1" dirty="0">
                <a:latin typeface="Calibri" panose="020F0502020204030204" pitchFamily="34" charset="0"/>
                <a:ea typeface="Cambria" panose="02040503050406030204" pitchFamily="18" charset="0"/>
              </a:rPr>
              <a:t>Implemented a total of 18 distinct devices</a:t>
            </a:r>
            <a:endParaRPr lang="en-US" b="1" i="1" u="sng" dirty="0"/>
          </a:p>
        </p:txBody>
      </p:sp>
      <p:sp>
        <p:nvSpPr>
          <p:cNvPr id="15" name="Content Placeholder 2"/>
          <p:cNvSpPr txBox="1"/>
          <p:nvPr/>
        </p:nvSpPr>
        <p:spPr>
          <a:xfrm>
            <a:off x="2230505" y="3304086"/>
            <a:ext cx="2028729" cy="274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lvl="1" indent="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en-US" sz="1700" dirty="0"/>
              <a:t>Garmin </a:t>
            </a:r>
            <a:r>
              <a:rPr lang="en-US" sz="1700" dirty="0" err="1"/>
              <a:t>Venu</a:t>
            </a:r>
            <a:r>
              <a:rPr lang="en-US" sz="1700" dirty="0"/>
              <a:t> SQ</a:t>
            </a:r>
            <a:endParaRPr lang="en-US" sz="1700" dirty="0"/>
          </a:p>
        </p:txBody>
      </p:sp>
      <p:sp>
        <p:nvSpPr>
          <p:cNvPr id="19" name="Content Placeholder 2"/>
          <p:cNvSpPr txBox="1"/>
          <p:nvPr/>
        </p:nvSpPr>
        <p:spPr>
          <a:xfrm>
            <a:off x="5040006" y="6079958"/>
            <a:ext cx="2454908" cy="3183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5000" lnSpcReduction="10000"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lvl="1" indent="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en-US" dirty="0"/>
              <a:t>Oticon </a:t>
            </a:r>
            <a:r>
              <a:rPr lang="en-US" dirty="0" err="1"/>
              <a:t>Minirite</a:t>
            </a:r>
            <a:r>
              <a:rPr lang="en-US" dirty="0"/>
              <a:t> T</a:t>
            </a:r>
            <a:endParaRPr lang="en-US" dirty="0"/>
          </a:p>
        </p:txBody>
      </p:sp>
      <p:pic>
        <p:nvPicPr>
          <p:cNvPr id="1026" name="Picture 2" descr="Withings Body+ Black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0" t="8987" r="9173" b="10417"/>
          <a:stretch>
            <a:fillRect/>
          </a:stretch>
        </p:blipFill>
        <p:spPr bwMode="auto">
          <a:xfrm>
            <a:off x="1891435" y="902836"/>
            <a:ext cx="881449" cy="85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ontent Placeholder 2"/>
          <p:cNvSpPr txBox="1"/>
          <p:nvPr/>
        </p:nvSpPr>
        <p:spPr>
          <a:xfrm>
            <a:off x="-223449" y="3401703"/>
            <a:ext cx="2454908" cy="3183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5000" lnSpcReduction="10000"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lvl="1" indent="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en-US" dirty="0" err="1"/>
              <a:t>Withings</a:t>
            </a:r>
            <a:r>
              <a:rPr lang="en-US" dirty="0"/>
              <a:t> BPM Core</a:t>
            </a:r>
            <a:endParaRPr lang="en-US" dirty="0"/>
          </a:p>
        </p:txBody>
      </p:sp>
      <p:sp>
        <p:nvSpPr>
          <p:cNvPr id="22" name="Content Placeholder 2"/>
          <p:cNvSpPr txBox="1"/>
          <p:nvPr/>
        </p:nvSpPr>
        <p:spPr>
          <a:xfrm>
            <a:off x="2013849" y="4636214"/>
            <a:ext cx="2795076" cy="4765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7500" lnSpcReduction="20000"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lvl="1" indent="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en-US" dirty="0" err="1"/>
              <a:t>Withings</a:t>
            </a:r>
            <a:r>
              <a:rPr lang="en-US" dirty="0"/>
              <a:t> Smart Thermometer</a:t>
            </a:r>
            <a:endParaRPr lang="en-US" dirty="0"/>
          </a:p>
        </p:txBody>
      </p:sp>
      <p:sp>
        <p:nvSpPr>
          <p:cNvPr id="23" name="Content Placeholder 2"/>
          <p:cNvSpPr txBox="1"/>
          <p:nvPr/>
        </p:nvSpPr>
        <p:spPr>
          <a:xfrm>
            <a:off x="-64075" y="5849359"/>
            <a:ext cx="2454908" cy="3183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5000" lnSpcReduction="10000"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lvl="1" indent="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en-US" dirty="0"/>
              <a:t>Garmin </a:t>
            </a:r>
            <a:r>
              <a:rPr lang="en-US" dirty="0" err="1"/>
              <a:t>Vivosport</a:t>
            </a:r>
            <a:endParaRPr lang="en-US" dirty="0"/>
          </a:p>
        </p:txBody>
      </p:sp>
      <p:pic>
        <p:nvPicPr>
          <p:cNvPr id="24" name="Picture 4" descr="Withings BPM Cor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5" t="6676" r="15404" b="7297"/>
          <a:stretch>
            <a:fillRect/>
          </a:stretch>
        </p:blipFill>
        <p:spPr bwMode="auto">
          <a:xfrm>
            <a:off x="472197" y="2324100"/>
            <a:ext cx="849293" cy="105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ontent Placeholder 2"/>
          <p:cNvSpPr txBox="1"/>
          <p:nvPr/>
        </p:nvSpPr>
        <p:spPr>
          <a:xfrm>
            <a:off x="1225214" y="1783816"/>
            <a:ext cx="2454908" cy="3183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5000" lnSpcReduction="10000"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lvl="1" indent="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en-US" dirty="0" err="1"/>
              <a:t>Withings</a:t>
            </a:r>
            <a:r>
              <a:rPr lang="en-US" dirty="0"/>
              <a:t> Body+</a:t>
            </a:r>
            <a:endParaRPr lang="en-US" dirty="0"/>
          </a:p>
        </p:txBody>
      </p:sp>
      <p:pic>
        <p:nvPicPr>
          <p:cNvPr id="29" name="Picture 6" descr="Withings Thermo Smart Temporal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" t="31769" r="7868" b="34822"/>
          <a:stretch>
            <a:fillRect/>
          </a:stretch>
        </p:blipFill>
        <p:spPr bwMode="auto">
          <a:xfrm>
            <a:off x="2384133" y="3926079"/>
            <a:ext cx="1633695" cy="63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AutoShape 8" descr="Gallery asset 1 of 10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036" name="Picture 12" descr="Garmin Vivosport S/M Μαύρο | Skroutz.g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23" y="4591631"/>
            <a:ext cx="914263" cy="121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0355">
            <a:off x="3041791" y="5113652"/>
            <a:ext cx="1100159" cy="1100159"/>
          </a:xfrm>
          <a:prstGeom prst="rect">
            <a:avLst/>
          </a:prstGeom>
        </p:spPr>
      </p:pic>
      <p:sp>
        <p:nvSpPr>
          <p:cNvPr id="37" name="Content Placeholder 2"/>
          <p:cNvSpPr txBox="1"/>
          <p:nvPr/>
        </p:nvSpPr>
        <p:spPr>
          <a:xfrm>
            <a:off x="2681371" y="5863039"/>
            <a:ext cx="2454908" cy="3183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5000" lnSpcReduction="10000"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lvl="1" indent="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en-US" dirty="0"/>
              <a:t>iHealth PT3</a:t>
            </a:r>
            <a:endParaRPr lang="en-US" dirty="0"/>
          </a:p>
        </p:txBody>
      </p:sp>
      <p:pic>
        <p:nvPicPr>
          <p:cNvPr id="9" name="Picture 8" descr="A close-up of a device&#10;&#10;Description automatically generated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847" y="4319030"/>
            <a:ext cx="1964898" cy="1964898"/>
          </a:xfrm>
          <a:prstGeom prst="rect">
            <a:avLst/>
          </a:prstGeom>
        </p:spPr>
      </p:pic>
      <p:pic>
        <p:nvPicPr>
          <p:cNvPr id="16" name="Picture 15" descr="A black scale with a display&#10;&#10;Description automatically generate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719" y="2642955"/>
            <a:ext cx="1892452" cy="1892452"/>
          </a:xfrm>
          <a:prstGeom prst="rect">
            <a:avLst/>
          </a:prstGeom>
        </p:spPr>
      </p:pic>
      <p:pic>
        <p:nvPicPr>
          <p:cNvPr id="18" name="Picture 17" descr="A white remote control with a screen&#10;&#10;Description automatically generated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412" y="1075043"/>
            <a:ext cx="1805364" cy="1805364"/>
          </a:xfrm>
          <a:prstGeom prst="rect">
            <a:avLst/>
          </a:prstGeom>
        </p:spPr>
      </p:pic>
      <p:sp>
        <p:nvSpPr>
          <p:cNvPr id="25" name="Content Placeholder 2"/>
          <p:cNvSpPr txBox="1"/>
          <p:nvPr/>
        </p:nvSpPr>
        <p:spPr>
          <a:xfrm>
            <a:off x="7571106" y="2681129"/>
            <a:ext cx="2654613" cy="461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lvl="1" indent="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en-US" dirty="0"/>
              <a:t>Beurer Thermometer</a:t>
            </a:r>
            <a:endParaRPr lang="en-US" dirty="0"/>
          </a:p>
        </p:txBody>
      </p:sp>
      <p:sp>
        <p:nvSpPr>
          <p:cNvPr id="26" name="Content Placeholder 2"/>
          <p:cNvSpPr txBox="1"/>
          <p:nvPr/>
        </p:nvSpPr>
        <p:spPr>
          <a:xfrm>
            <a:off x="10073683" y="4535407"/>
            <a:ext cx="1964899" cy="461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lvl="1" indent="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en-US" dirty="0"/>
              <a:t>Beurer Scale</a:t>
            </a:r>
            <a:endParaRPr lang="en-US" dirty="0"/>
          </a:p>
        </p:txBody>
      </p:sp>
      <p:sp>
        <p:nvSpPr>
          <p:cNvPr id="27" name="Content Placeholder 2"/>
          <p:cNvSpPr txBox="1"/>
          <p:nvPr/>
        </p:nvSpPr>
        <p:spPr>
          <a:xfrm>
            <a:off x="8283215" y="5936254"/>
            <a:ext cx="2224424" cy="461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lvl="1" indent="0"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en-US" dirty="0"/>
              <a:t>Beurer Oximeter</a:t>
            </a:r>
            <a:endParaRPr lang="en-US" dirty="0"/>
          </a:p>
        </p:txBody>
      </p:sp>
      <p:sp>
        <p:nvSpPr>
          <p:cNvPr id="35" name="Segnaposto piè di pagina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cap="none"/>
              <a:t>Smart Bear - Project Overview</a:t>
            </a:r>
            <a:endParaRPr lang="it-IT" cap="none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33" descr="Γράφημα απάντησης φορμών. Τίτλος ερωτήματος: Ποιοί παράγοντες επηρεάζουν την απόφαση σας για την αγορά υπηρεσιών ψηφιακής υγείας όπως το Smart Bear; Επιλέξτε όσα ισχύουν.. Αριθμός απαντήσεων: 100 απαντήσεις."/>
          <p:cNvPicPr>
            <a:picLocks noChangeAspect="1" noChangeArrowheads="1"/>
          </p:cNvPicPr>
          <p:nvPr/>
        </p:nvPicPr>
        <p:blipFill>
          <a:blip r:embed="rId1"/>
          <a:srcRect b="8233"/>
          <a:stretch>
            <a:fillRect/>
          </a:stretch>
        </p:blipFill>
        <p:spPr>
          <a:xfrm>
            <a:off x="1741714" y="1078865"/>
            <a:ext cx="8360229" cy="5002082"/>
          </a:xfrm>
          <a:prstGeom prst="rect">
            <a:avLst/>
          </a:prstGeom>
        </p:spPr>
      </p:pic>
      <p:sp>
        <p:nvSpPr>
          <p:cNvPr id="13" name="Titolo 12"/>
          <p:cNvSpPr>
            <a:spLocks noGrp="1"/>
          </p:cNvSpPr>
          <p:nvPr>
            <p:ph type="title"/>
          </p:nvPr>
        </p:nvSpPr>
        <p:spPr>
          <a:xfrm>
            <a:off x="701040" y="483235"/>
            <a:ext cx="10777855" cy="582295"/>
          </a:xfrm>
        </p:spPr>
        <p:txBody>
          <a:bodyPr/>
          <a:lstStyle/>
          <a:p>
            <a:r>
              <a:rPr lang="en-US" altLang="en-US" dirty="0"/>
              <a:t>FACTORS THAT AFFECT THE WILLINGNESS TO PAY</a:t>
            </a:r>
            <a:endParaRPr lang="en-US" alt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it-IT" smtClean="0"/>
            </a:fld>
            <a:endParaRPr lang="it-IT" dirty="0"/>
          </a:p>
        </p:txBody>
      </p:sp>
      <p:sp>
        <p:nvSpPr>
          <p:cNvPr id="17" name="Segnaposto piè di pagina 6"/>
          <p:cNvSpPr>
            <a:spLocks noGrp="1"/>
          </p:cNvSpPr>
          <p:nvPr/>
        </p:nvSpPr>
        <p:spPr>
          <a:xfrm>
            <a:off x="305183" y="6521651"/>
            <a:ext cx="5220128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marL="0" algn="l" defTabSz="914400" rtl="0" eaLnBrk="1" latinLnBrk="0" hangingPunct="1">
              <a:defRPr sz="110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none"/>
              <a:t>Smart Bear - Project Overview</a:t>
            </a:r>
            <a:endParaRPr lang="it-IT" cap="none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5299318" y="617226"/>
            <a:ext cx="1290744" cy="3090382"/>
            <a:chOff x="5449793" y="913370"/>
            <a:chExt cx="1290744" cy="2794237"/>
          </a:xfrm>
        </p:grpSpPr>
        <p:sp>
          <p:nvSpPr>
            <p:cNvPr id="37" name="Freeform: Shape 36"/>
            <p:cNvSpPr/>
            <p:nvPr/>
          </p:nvSpPr>
          <p:spPr>
            <a:xfrm flipH="1">
              <a:off x="5718581" y="913370"/>
              <a:ext cx="215458" cy="2794237"/>
            </a:xfrm>
            <a:custGeom>
              <a:avLst/>
              <a:gdLst>
                <a:gd name="connsiteX0" fmla="*/ 215458 w 215458"/>
                <a:gd name="connsiteY0" fmla="*/ 0 h 2716260"/>
                <a:gd name="connsiteX1" fmla="*/ 0 w 215458"/>
                <a:gd name="connsiteY1" fmla="*/ 0 h 2716260"/>
                <a:gd name="connsiteX2" fmla="*/ 0 w 215458"/>
                <a:gd name="connsiteY2" fmla="*/ 2716260 h 2716260"/>
                <a:gd name="connsiteX3" fmla="*/ 215458 w 215458"/>
                <a:gd name="connsiteY3" fmla="*/ 2716260 h 2716260"/>
                <a:gd name="connsiteX0-1" fmla="*/ 215458 w 215458"/>
                <a:gd name="connsiteY0-2" fmla="*/ 0 h 2716260"/>
                <a:gd name="connsiteX1-3" fmla="*/ 0 w 215458"/>
                <a:gd name="connsiteY1-4" fmla="*/ 0 h 2716260"/>
                <a:gd name="connsiteX2-5" fmla="*/ 0 w 215458"/>
                <a:gd name="connsiteY2-6" fmla="*/ 2716260 h 2716260"/>
                <a:gd name="connsiteX3-7" fmla="*/ 114264 w 215458"/>
                <a:gd name="connsiteY3-8" fmla="*/ 2713274 h 2716260"/>
                <a:gd name="connsiteX4" fmla="*/ 215458 w 215458"/>
                <a:gd name="connsiteY4" fmla="*/ 2716260 h 2716260"/>
                <a:gd name="connsiteX5" fmla="*/ 215458 w 215458"/>
                <a:gd name="connsiteY5" fmla="*/ 0 h 2716260"/>
                <a:gd name="connsiteX0-9" fmla="*/ 215458 w 215458"/>
                <a:gd name="connsiteY0-10" fmla="*/ 0 h 2794237"/>
                <a:gd name="connsiteX1-11" fmla="*/ 0 w 215458"/>
                <a:gd name="connsiteY1-12" fmla="*/ 0 h 2794237"/>
                <a:gd name="connsiteX2-13" fmla="*/ 0 w 215458"/>
                <a:gd name="connsiteY2-14" fmla="*/ 2716260 h 2794237"/>
                <a:gd name="connsiteX3-15" fmla="*/ 130933 w 215458"/>
                <a:gd name="connsiteY3-16" fmla="*/ 2794237 h 2794237"/>
                <a:gd name="connsiteX4-17" fmla="*/ 215458 w 215458"/>
                <a:gd name="connsiteY4-18" fmla="*/ 2716260 h 2794237"/>
                <a:gd name="connsiteX5-19" fmla="*/ 215458 w 215458"/>
                <a:gd name="connsiteY5-20" fmla="*/ 0 h 279423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  <a:cxn ang="0">
                  <a:pos x="connsiteX5-19" y="connsiteY5-20"/>
                </a:cxn>
              </a:cxnLst>
              <a:rect l="l" t="t" r="r" b="b"/>
              <a:pathLst>
                <a:path w="215458" h="2794237">
                  <a:moveTo>
                    <a:pt x="215458" y="0"/>
                  </a:moveTo>
                  <a:lnTo>
                    <a:pt x="0" y="0"/>
                  </a:lnTo>
                  <a:lnTo>
                    <a:pt x="0" y="2716260"/>
                  </a:lnTo>
                  <a:lnTo>
                    <a:pt x="130933" y="2794237"/>
                  </a:lnTo>
                  <a:lnTo>
                    <a:pt x="215458" y="2716260"/>
                  </a:lnTo>
                  <a:lnTo>
                    <a:pt x="21545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3049" cap="flat">
              <a:noFill/>
              <a:prstDash val="solid"/>
              <a:miter/>
            </a:ln>
          </p:spPr>
          <p:txBody>
            <a:bodyPr wrap="square" rtlCol="0" anchor="t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Freeform: Shape 37"/>
            <p:cNvSpPr/>
            <p:nvPr/>
          </p:nvSpPr>
          <p:spPr>
            <a:xfrm flipH="1">
              <a:off x="5449793" y="913370"/>
              <a:ext cx="215457" cy="2763280"/>
            </a:xfrm>
            <a:custGeom>
              <a:avLst/>
              <a:gdLst>
                <a:gd name="connsiteX0" fmla="*/ 215457 w 215457"/>
                <a:gd name="connsiteY0" fmla="*/ 0 h 2716260"/>
                <a:gd name="connsiteX1" fmla="*/ 0 w 215457"/>
                <a:gd name="connsiteY1" fmla="*/ 0 h 2716260"/>
                <a:gd name="connsiteX2" fmla="*/ 0 w 215457"/>
                <a:gd name="connsiteY2" fmla="*/ 2716260 h 2716260"/>
                <a:gd name="connsiteX3" fmla="*/ 215457 w 215457"/>
                <a:gd name="connsiteY3" fmla="*/ 2716260 h 2716260"/>
                <a:gd name="connsiteX0-1" fmla="*/ 215457 w 215457"/>
                <a:gd name="connsiteY0-2" fmla="*/ 0 h 2716260"/>
                <a:gd name="connsiteX1-3" fmla="*/ 0 w 215457"/>
                <a:gd name="connsiteY1-4" fmla="*/ 0 h 2716260"/>
                <a:gd name="connsiteX2-5" fmla="*/ 0 w 215457"/>
                <a:gd name="connsiteY2-6" fmla="*/ 2716260 h 2716260"/>
                <a:gd name="connsiteX3-7" fmla="*/ 112175 w 215457"/>
                <a:gd name="connsiteY3-8" fmla="*/ 2715655 h 2716260"/>
                <a:gd name="connsiteX4" fmla="*/ 215457 w 215457"/>
                <a:gd name="connsiteY4" fmla="*/ 2716260 h 2716260"/>
                <a:gd name="connsiteX5" fmla="*/ 215457 w 215457"/>
                <a:gd name="connsiteY5" fmla="*/ 0 h 2716260"/>
                <a:gd name="connsiteX0-9" fmla="*/ 215457 w 215457"/>
                <a:gd name="connsiteY0-10" fmla="*/ 0 h 2763280"/>
                <a:gd name="connsiteX1-11" fmla="*/ 0 w 215457"/>
                <a:gd name="connsiteY1-12" fmla="*/ 0 h 2763280"/>
                <a:gd name="connsiteX2-13" fmla="*/ 0 w 215457"/>
                <a:gd name="connsiteY2-14" fmla="*/ 2716260 h 2763280"/>
                <a:gd name="connsiteX3-15" fmla="*/ 143131 w 215457"/>
                <a:gd name="connsiteY3-16" fmla="*/ 2763280 h 2763280"/>
                <a:gd name="connsiteX4-17" fmla="*/ 215457 w 215457"/>
                <a:gd name="connsiteY4-18" fmla="*/ 2716260 h 2763280"/>
                <a:gd name="connsiteX5-19" fmla="*/ 215457 w 215457"/>
                <a:gd name="connsiteY5-20" fmla="*/ 0 h 276328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  <a:cxn ang="0">
                  <a:pos x="connsiteX5-19" y="connsiteY5-20"/>
                </a:cxn>
              </a:cxnLst>
              <a:rect l="l" t="t" r="r" b="b"/>
              <a:pathLst>
                <a:path w="215457" h="2763280">
                  <a:moveTo>
                    <a:pt x="215457" y="0"/>
                  </a:moveTo>
                  <a:lnTo>
                    <a:pt x="0" y="0"/>
                  </a:lnTo>
                  <a:lnTo>
                    <a:pt x="0" y="2716260"/>
                  </a:lnTo>
                  <a:lnTo>
                    <a:pt x="143131" y="2763280"/>
                  </a:lnTo>
                  <a:lnTo>
                    <a:pt x="215457" y="2716260"/>
                  </a:lnTo>
                  <a:lnTo>
                    <a:pt x="215457" y="0"/>
                  </a:lnTo>
                  <a:close/>
                </a:path>
              </a:pathLst>
            </a:custGeom>
            <a:solidFill>
              <a:srgbClr val="F7931F">
                <a:lumMod val="75000"/>
              </a:srgbClr>
            </a:solidFill>
            <a:ln w="3049" cap="flat">
              <a:noFill/>
              <a:prstDash val="solid"/>
              <a:miter/>
            </a:ln>
          </p:spPr>
          <p:txBody>
            <a:bodyPr wrap="square" rtlCol="0" anchor="t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Freeform: Shape 38"/>
            <p:cNvSpPr/>
            <p:nvPr/>
          </p:nvSpPr>
          <p:spPr>
            <a:xfrm>
              <a:off x="6256159" y="913370"/>
              <a:ext cx="215524" cy="2779949"/>
            </a:xfrm>
            <a:custGeom>
              <a:avLst/>
              <a:gdLst>
                <a:gd name="connsiteX0" fmla="*/ 0 w 215524"/>
                <a:gd name="connsiteY0" fmla="*/ 0 h 2716260"/>
                <a:gd name="connsiteX1" fmla="*/ 215524 w 215524"/>
                <a:gd name="connsiteY1" fmla="*/ 0 h 2716260"/>
                <a:gd name="connsiteX2" fmla="*/ 215524 w 215524"/>
                <a:gd name="connsiteY2" fmla="*/ 2716260 h 2716260"/>
                <a:gd name="connsiteX3" fmla="*/ 0 w 215524"/>
                <a:gd name="connsiteY3" fmla="*/ 2716260 h 2716260"/>
                <a:gd name="connsiteX0-1" fmla="*/ 0 w 215524"/>
                <a:gd name="connsiteY0-2" fmla="*/ 0 h 2716260"/>
                <a:gd name="connsiteX1-3" fmla="*/ 215524 w 215524"/>
                <a:gd name="connsiteY1-4" fmla="*/ 0 h 2716260"/>
                <a:gd name="connsiteX2-5" fmla="*/ 215524 w 215524"/>
                <a:gd name="connsiteY2-6" fmla="*/ 2716260 h 2716260"/>
                <a:gd name="connsiteX3-7" fmla="*/ 123210 w 215524"/>
                <a:gd name="connsiteY3-8" fmla="*/ 2713274 h 2716260"/>
                <a:gd name="connsiteX4" fmla="*/ 0 w 215524"/>
                <a:gd name="connsiteY4" fmla="*/ 2716260 h 2716260"/>
                <a:gd name="connsiteX5" fmla="*/ 0 w 215524"/>
                <a:gd name="connsiteY5" fmla="*/ 0 h 2716260"/>
                <a:gd name="connsiteX0-9" fmla="*/ 0 w 215524"/>
                <a:gd name="connsiteY0-10" fmla="*/ 0 h 2779949"/>
                <a:gd name="connsiteX1-11" fmla="*/ 215524 w 215524"/>
                <a:gd name="connsiteY1-12" fmla="*/ 0 h 2779949"/>
                <a:gd name="connsiteX2-13" fmla="*/ 215524 w 215524"/>
                <a:gd name="connsiteY2-14" fmla="*/ 2716260 h 2779949"/>
                <a:gd name="connsiteX3-15" fmla="*/ 135116 w 215524"/>
                <a:gd name="connsiteY3-16" fmla="*/ 2779949 h 2779949"/>
                <a:gd name="connsiteX4-17" fmla="*/ 0 w 215524"/>
                <a:gd name="connsiteY4-18" fmla="*/ 2716260 h 2779949"/>
                <a:gd name="connsiteX5-19" fmla="*/ 0 w 215524"/>
                <a:gd name="connsiteY5-20" fmla="*/ 0 h 277994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  <a:cxn ang="0">
                  <a:pos x="connsiteX5-19" y="connsiteY5-20"/>
                </a:cxn>
              </a:cxnLst>
              <a:rect l="l" t="t" r="r" b="b"/>
              <a:pathLst>
                <a:path w="215524" h="2779949">
                  <a:moveTo>
                    <a:pt x="0" y="0"/>
                  </a:moveTo>
                  <a:lnTo>
                    <a:pt x="215524" y="0"/>
                  </a:lnTo>
                  <a:lnTo>
                    <a:pt x="215524" y="2716260"/>
                  </a:lnTo>
                  <a:lnTo>
                    <a:pt x="135116" y="2779949"/>
                  </a:lnTo>
                  <a:lnTo>
                    <a:pt x="0" y="27162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3049" cap="flat">
              <a:noFill/>
              <a:prstDash val="solid"/>
              <a:miter/>
            </a:ln>
          </p:spPr>
          <p:txBody>
            <a:bodyPr wrap="square" rtlCol="0" anchor="t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D3D3D3"/>
                  </a:solidFill>
                  <a:effectLst/>
                  <a:uLnTx/>
                  <a:uFillTx/>
                </a:rPr>
                <a:t>3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D3D3D3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Freeform: Shape 39"/>
            <p:cNvSpPr/>
            <p:nvPr/>
          </p:nvSpPr>
          <p:spPr>
            <a:xfrm>
              <a:off x="6525014" y="913370"/>
              <a:ext cx="215523" cy="2770423"/>
            </a:xfrm>
            <a:custGeom>
              <a:avLst/>
              <a:gdLst>
                <a:gd name="connsiteX0" fmla="*/ 0 w 215523"/>
                <a:gd name="connsiteY0" fmla="*/ 0 h 2716260"/>
                <a:gd name="connsiteX1" fmla="*/ 215523 w 215523"/>
                <a:gd name="connsiteY1" fmla="*/ 0 h 2716260"/>
                <a:gd name="connsiteX2" fmla="*/ 215523 w 215523"/>
                <a:gd name="connsiteY2" fmla="*/ 2716260 h 2716260"/>
                <a:gd name="connsiteX3" fmla="*/ 0 w 215523"/>
                <a:gd name="connsiteY3" fmla="*/ 2716260 h 2716260"/>
                <a:gd name="connsiteX0-1" fmla="*/ 0 w 215523"/>
                <a:gd name="connsiteY0-2" fmla="*/ 0 h 2716260"/>
                <a:gd name="connsiteX1-3" fmla="*/ 215523 w 215523"/>
                <a:gd name="connsiteY1-4" fmla="*/ 0 h 2716260"/>
                <a:gd name="connsiteX2-5" fmla="*/ 215523 w 215523"/>
                <a:gd name="connsiteY2-6" fmla="*/ 2716260 h 2716260"/>
                <a:gd name="connsiteX3-7" fmla="*/ 113911 w 215523"/>
                <a:gd name="connsiteY3-8" fmla="*/ 2715655 h 2716260"/>
                <a:gd name="connsiteX4" fmla="*/ 0 w 215523"/>
                <a:gd name="connsiteY4" fmla="*/ 2716260 h 2716260"/>
                <a:gd name="connsiteX5" fmla="*/ 0 w 215523"/>
                <a:gd name="connsiteY5" fmla="*/ 0 h 2716260"/>
                <a:gd name="connsiteX0-9" fmla="*/ 0 w 215523"/>
                <a:gd name="connsiteY0-10" fmla="*/ 0 h 2770423"/>
                <a:gd name="connsiteX1-11" fmla="*/ 215523 w 215523"/>
                <a:gd name="connsiteY1-12" fmla="*/ 0 h 2770423"/>
                <a:gd name="connsiteX2-13" fmla="*/ 215523 w 215523"/>
                <a:gd name="connsiteY2-14" fmla="*/ 2716260 h 2770423"/>
                <a:gd name="connsiteX3-15" fmla="*/ 161536 w 215523"/>
                <a:gd name="connsiteY3-16" fmla="*/ 2770423 h 2770423"/>
                <a:gd name="connsiteX4-17" fmla="*/ 0 w 215523"/>
                <a:gd name="connsiteY4-18" fmla="*/ 2716260 h 2770423"/>
                <a:gd name="connsiteX5-19" fmla="*/ 0 w 215523"/>
                <a:gd name="connsiteY5-20" fmla="*/ 0 h 277042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17" y="connsiteY4-18"/>
                </a:cxn>
                <a:cxn ang="0">
                  <a:pos x="connsiteX5-19" y="connsiteY5-20"/>
                </a:cxn>
              </a:cxnLst>
              <a:rect l="l" t="t" r="r" b="b"/>
              <a:pathLst>
                <a:path w="215523" h="2770423">
                  <a:moveTo>
                    <a:pt x="0" y="0"/>
                  </a:moveTo>
                  <a:lnTo>
                    <a:pt x="215523" y="0"/>
                  </a:lnTo>
                  <a:lnTo>
                    <a:pt x="215523" y="2716260"/>
                  </a:lnTo>
                  <a:lnTo>
                    <a:pt x="161536" y="2770423"/>
                  </a:lnTo>
                  <a:lnTo>
                    <a:pt x="0" y="27162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3049" cap="flat">
              <a:noFill/>
              <a:prstDash val="solid"/>
              <a:miter/>
            </a:ln>
          </p:spPr>
          <p:txBody>
            <a:bodyPr wrap="square" rtlCol="0" anchor="t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4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2" name="Freeform: Shape 41"/>
          <p:cNvSpPr/>
          <p:nvPr/>
        </p:nvSpPr>
        <p:spPr>
          <a:xfrm flipH="1">
            <a:off x="127517" y="3629631"/>
            <a:ext cx="5375682" cy="2674397"/>
          </a:xfrm>
          <a:custGeom>
            <a:avLst/>
            <a:gdLst>
              <a:gd name="connsiteX0" fmla="*/ 218806 w 5665251"/>
              <a:gd name="connsiteY0" fmla="*/ 0 h 2674397"/>
              <a:gd name="connsiteX1" fmla="*/ 0 w 5665251"/>
              <a:gd name="connsiteY1" fmla="*/ 0 h 2674397"/>
              <a:gd name="connsiteX2" fmla="*/ 3148718 w 5665251"/>
              <a:gd name="connsiteY2" fmla="*/ 2674397 h 2674397"/>
              <a:gd name="connsiteX3" fmla="*/ 5665251 w 5665251"/>
              <a:gd name="connsiteY3" fmla="*/ 2674397 h 2674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5251" h="2674397">
                <a:moveTo>
                  <a:pt x="218806" y="0"/>
                </a:moveTo>
                <a:lnTo>
                  <a:pt x="0" y="0"/>
                </a:lnTo>
                <a:lnTo>
                  <a:pt x="3148718" y="2674397"/>
                </a:lnTo>
                <a:lnTo>
                  <a:pt x="5665251" y="2674397"/>
                </a:lnTo>
                <a:close/>
              </a:path>
            </a:pathLst>
          </a:custGeom>
          <a:solidFill>
            <a:srgbClr val="F7931F"/>
          </a:solidFill>
          <a:ln w="304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3" name="Freeform: Shape 42"/>
          <p:cNvSpPr/>
          <p:nvPr/>
        </p:nvSpPr>
        <p:spPr>
          <a:xfrm flipH="1">
            <a:off x="3087768" y="3629631"/>
            <a:ext cx="2684217" cy="2674397"/>
          </a:xfrm>
          <a:custGeom>
            <a:avLst/>
            <a:gdLst>
              <a:gd name="connsiteX0" fmla="*/ 210326 w 2684217"/>
              <a:gd name="connsiteY0" fmla="*/ 0 h 2674397"/>
              <a:gd name="connsiteX1" fmla="*/ 0 w 2684217"/>
              <a:gd name="connsiteY1" fmla="*/ 0 h 2674397"/>
              <a:gd name="connsiteX2" fmla="*/ 1327819 w 2684217"/>
              <a:gd name="connsiteY2" fmla="*/ 2674397 h 2674397"/>
              <a:gd name="connsiteX3" fmla="*/ 2684217 w 2684217"/>
              <a:gd name="connsiteY3" fmla="*/ 2674397 h 2674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4217" h="2674397">
                <a:moveTo>
                  <a:pt x="210326" y="0"/>
                </a:moveTo>
                <a:lnTo>
                  <a:pt x="0" y="0"/>
                </a:lnTo>
                <a:lnTo>
                  <a:pt x="1327819" y="2674397"/>
                </a:lnTo>
                <a:lnTo>
                  <a:pt x="2684217" y="2674397"/>
                </a:lnTo>
                <a:close/>
              </a:path>
            </a:pathLst>
          </a:custGeom>
          <a:solidFill>
            <a:schemeClr val="accent6"/>
          </a:solidFill>
          <a:ln w="304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4" name="Freeform: Shape 43"/>
          <p:cNvSpPr/>
          <p:nvPr/>
        </p:nvSpPr>
        <p:spPr>
          <a:xfrm>
            <a:off x="6362964" y="3629631"/>
            <a:ext cx="5666986" cy="2674397"/>
          </a:xfrm>
          <a:custGeom>
            <a:avLst/>
            <a:gdLst>
              <a:gd name="connsiteX0" fmla="*/ 0 w 5666986"/>
              <a:gd name="connsiteY0" fmla="*/ 0 h 2674397"/>
              <a:gd name="connsiteX1" fmla="*/ 218874 w 5666986"/>
              <a:gd name="connsiteY1" fmla="*/ 0 h 2674397"/>
              <a:gd name="connsiteX2" fmla="*/ 5666986 w 5666986"/>
              <a:gd name="connsiteY2" fmla="*/ 2674397 h 2674397"/>
              <a:gd name="connsiteX3" fmla="*/ 3149682 w 5666986"/>
              <a:gd name="connsiteY3" fmla="*/ 2674397 h 2674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6986" h="2674397">
                <a:moveTo>
                  <a:pt x="0" y="0"/>
                </a:moveTo>
                <a:lnTo>
                  <a:pt x="218874" y="0"/>
                </a:lnTo>
                <a:lnTo>
                  <a:pt x="5666986" y="2674397"/>
                </a:lnTo>
                <a:lnTo>
                  <a:pt x="3149682" y="2674397"/>
                </a:lnTo>
                <a:close/>
              </a:path>
            </a:pathLst>
          </a:custGeom>
          <a:solidFill>
            <a:schemeClr val="accent2"/>
          </a:solidFill>
          <a:ln w="304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5" name="Freeform: Shape 44"/>
          <p:cNvSpPr/>
          <p:nvPr/>
        </p:nvSpPr>
        <p:spPr>
          <a:xfrm>
            <a:off x="6094100" y="3629631"/>
            <a:ext cx="2685037" cy="2674397"/>
          </a:xfrm>
          <a:custGeom>
            <a:avLst/>
            <a:gdLst>
              <a:gd name="connsiteX0" fmla="*/ 0 w 2685037"/>
              <a:gd name="connsiteY0" fmla="*/ 0 h 2674397"/>
              <a:gd name="connsiteX1" fmla="*/ 210389 w 2685037"/>
              <a:gd name="connsiteY1" fmla="*/ 0 h 2674397"/>
              <a:gd name="connsiteX2" fmla="*/ 2685037 w 2685037"/>
              <a:gd name="connsiteY2" fmla="*/ 2674397 h 2674397"/>
              <a:gd name="connsiteX3" fmla="*/ 1328224 w 2685037"/>
              <a:gd name="connsiteY3" fmla="*/ 2674397 h 2674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5037" h="2674397">
                <a:moveTo>
                  <a:pt x="0" y="0"/>
                </a:moveTo>
                <a:lnTo>
                  <a:pt x="210389" y="0"/>
                </a:lnTo>
                <a:lnTo>
                  <a:pt x="2685037" y="2674397"/>
                </a:lnTo>
                <a:lnTo>
                  <a:pt x="1328224" y="2674397"/>
                </a:lnTo>
                <a:close/>
              </a:path>
            </a:pathLst>
          </a:custGeom>
          <a:solidFill>
            <a:schemeClr val="accent5"/>
          </a:solidFill>
          <a:ln w="304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026" name="Picture 2" descr="Back pain - Free people icon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406" y="5170432"/>
            <a:ext cx="1003393" cy="100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ynergy - Free business and finance ic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149" y="5257617"/>
            <a:ext cx="1018864" cy="101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atabase - Free technology ic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165" y="5371297"/>
            <a:ext cx="859034" cy="85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ersonalization - Free user ic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744" y="5318915"/>
            <a:ext cx="850001" cy="85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itle 1"/>
          <p:cNvSpPr>
            <a:spLocks noGrp="1"/>
          </p:cNvSpPr>
          <p:nvPr>
            <p:ph type="title"/>
          </p:nvPr>
        </p:nvSpPr>
        <p:spPr>
          <a:xfrm>
            <a:off x="706300" y="-261636"/>
            <a:ext cx="10777598" cy="750586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Synopsis &amp; Key Takeaways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280841" y="6533872"/>
            <a:ext cx="640080" cy="237744"/>
          </a:xfrm>
        </p:spPr>
        <p:txBody>
          <a:bodyPr/>
          <a:lstStyle/>
          <a:p>
            <a:pPr rtl="0"/>
            <a:fld id="{CA8D9AD5-F248-4919-864A-CFD76CC027D6}" type="slidenum">
              <a:rPr lang="it-IT" smtClean="0"/>
            </a:fld>
            <a:endParaRPr lang="it-IT" dirty="0"/>
          </a:p>
        </p:txBody>
      </p:sp>
      <p:grpSp>
        <p:nvGrpSpPr>
          <p:cNvPr id="8" name="Group 7"/>
          <p:cNvGrpSpPr/>
          <p:nvPr/>
        </p:nvGrpSpPr>
        <p:grpSpPr>
          <a:xfrm>
            <a:off x="548726" y="713214"/>
            <a:ext cx="4847735" cy="1959907"/>
            <a:chOff x="8921976" y="1487350"/>
            <a:chExt cx="3281389" cy="498490"/>
          </a:xfrm>
        </p:grpSpPr>
        <p:sp>
          <p:nvSpPr>
            <p:cNvPr id="9" name="TextBox 8"/>
            <p:cNvSpPr txBox="1"/>
            <p:nvPr/>
          </p:nvSpPr>
          <p:spPr>
            <a:xfrm>
              <a:off x="8921976" y="1487350"/>
              <a:ext cx="3281389" cy="101765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sz="2000" b="1" dirty="0">
                  <a:solidFill>
                    <a:schemeClr val="accent4"/>
                  </a:solidFill>
                </a:rPr>
                <a:t>1. Proven Clinical Effectiveness</a:t>
              </a:r>
              <a:endParaRPr lang="en-US" sz="2000" b="1" dirty="0">
                <a:solidFill>
                  <a:schemeClr val="accent4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921976" y="1586607"/>
              <a:ext cx="3281386" cy="399233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r>
                <a:rPr lang="en-US" sz="1600" dirty="0">
                  <a:solidFill>
                    <a:schemeClr val="accent4"/>
                  </a:solidFill>
                </a:rPr>
                <a:t>Demonstrated </a:t>
              </a:r>
              <a:r>
                <a:rPr lang="en-US" sz="1600" b="1" dirty="0">
                  <a:solidFill>
                    <a:schemeClr val="accent4"/>
                  </a:solidFill>
                </a:rPr>
                <a:t>significant improvements in balance, gait, and fall risk reduction</a:t>
              </a:r>
              <a:r>
                <a:rPr lang="en-US" sz="1600" dirty="0">
                  <a:solidFill>
                    <a:schemeClr val="accent4"/>
                  </a:solidFill>
                </a:rPr>
                <a:t>—core priorities in elder care.</a:t>
              </a:r>
              <a:endParaRPr lang="en-US" sz="1600" dirty="0">
                <a:solidFill>
                  <a:schemeClr val="accent4"/>
                </a:solidFill>
              </a:endParaRPr>
            </a:p>
            <a:p>
              <a:r>
                <a:rPr lang="en-US" sz="1600" dirty="0">
                  <a:solidFill>
                    <a:schemeClr val="accent4"/>
                  </a:solidFill>
                </a:rPr>
                <a:t>Positive impact on </a:t>
              </a:r>
              <a:r>
                <a:rPr lang="en-US" sz="1600" b="1" dirty="0">
                  <a:solidFill>
                    <a:schemeClr val="accent4"/>
                  </a:solidFill>
                </a:rPr>
                <a:t>cognition and mental health</a:t>
              </a:r>
              <a:r>
                <a:rPr lang="en-US" sz="1600" dirty="0">
                  <a:solidFill>
                    <a:schemeClr val="accent4"/>
                  </a:solidFill>
                </a:rPr>
                <a:t> (e.g., improved MOCA, reduced PHQ-9 and GDS scores).</a:t>
              </a:r>
              <a:endParaRPr lang="en-US" sz="1600" dirty="0">
                <a:solidFill>
                  <a:schemeClr val="accent4"/>
                </a:solidFill>
              </a:endParaRPr>
            </a:p>
            <a:p>
              <a:r>
                <a:rPr lang="en-US" sz="1600" dirty="0">
                  <a:solidFill>
                    <a:schemeClr val="accent4"/>
                  </a:solidFill>
                </a:rPr>
                <a:t>Predictive models enable </a:t>
              </a:r>
              <a:r>
                <a:rPr lang="en-US" sz="1600" b="1" dirty="0">
                  <a:solidFill>
                    <a:schemeClr val="accent4"/>
                  </a:solidFill>
                </a:rPr>
                <a:t>personalized intervention pathways</a:t>
              </a:r>
              <a:r>
                <a:rPr lang="en-US" sz="1600" dirty="0">
                  <a:solidFill>
                    <a:schemeClr val="accent4"/>
                  </a:solidFill>
                </a:rPr>
                <a:t>, aligning with precision health goals.</a:t>
              </a:r>
              <a:endParaRPr lang="en-US" sz="16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55196" y="2709680"/>
            <a:ext cx="4936164" cy="1467467"/>
            <a:chOff x="8921977" y="1487350"/>
            <a:chExt cx="2737677" cy="373241"/>
          </a:xfrm>
        </p:grpSpPr>
        <p:sp>
          <p:nvSpPr>
            <p:cNvPr id="12" name="TextBox 11"/>
            <p:cNvSpPr txBox="1"/>
            <p:nvPr/>
          </p:nvSpPr>
          <p:spPr>
            <a:xfrm>
              <a:off x="8921978" y="1487350"/>
              <a:ext cx="2494158" cy="101765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sz="2000" b="1" dirty="0">
                  <a:solidFill>
                    <a:schemeClr val="accent6"/>
                  </a:solidFill>
                </a:rPr>
                <a:t>2. Addresses Multimorbidity in Ageing</a:t>
              </a:r>
              <a:endParaRPr lang="en-US" sz="2000" b="1" dirty="0">
                <a:solidFill>
                  <a:schemeClr val="accent6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21977" y="1586607"/>
              <a:ext cx="2737677" cy="273984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r>
                <a:rPr lang="en-US" sz="1600" noProof="1">
                  <a:solidFill>
                    <a:schemeClr val="accent6"/>
                  </a:solidFill>
                </a:rPr>
                <a:t>Over 96% of participants had ≥2 comorbidities; more than half had 4 or more.</a:t>
              </a:r>
              <a:endParaRPr lang="en-US" sz="1600" noProof="1">
                <a:solidFill>
                  <a:schemeClr val="accent6"/>
                </a:solidFill>
              </a:endParaRPr>
            </a:p>
            <a:p>
              <a:r>
                <a:rPr lang="en-US" sz="1600" noProof="1">
                  <a:solidFill>
                    <a:schemeClr val="accent6"/>
                  </a:solidFill>
                </a:rPr>
                <a:t>The intervention supports the healthcare agenda on </a:t>
              </a:r>
              <a:r>
                <a:rPr lang="en-US" sz="1600" b="1" noProof="1">
                  <a:solidFill>
                    <a:schemeClr val="accent6"/>
                  </a:solidFill>
                </a:rPr>
                <a:t>integrated, multimorbidity-aware </a:t>
              </a:r>
              <a:r>
                <a:rPr lang="en-US" sz="1600" noProof="1">
                  <a:solidFill>
                    <a:schemeClr val="accent6"/>
                  </a:solidFill>
                </a:rPr>
                <a:t>care for older adults.</a:t>
              </a:r>
              <a:endParaRPr lang="en-US" sz="1600" noProof="1">
                <a:solidFill>
                  <a:schemeClr val="accent6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740537" y="859328"/>
            <a:ext cx="5451464" cy="1467475"/>
            <a:chOff x="8921977" y="1487348"/>
            <a:chExt cx="2873485" cy="373243"/>
          </a:xfrm>
        </p:grpSpPr>
        <p:sp>
          <p:nvSpPr>
            <p:cNvPr id="17" name="TextBox 16"/>
            <p:cNvSpPr txBox="1"/>
            <p:nvPr/>
          </p:nvSpPr>
          <p:spPr>
            <a:xfrm>
              <a:off x="8921978" y="1487348"/>
              <a:ext cx="2873484" cy="101765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>
                <a:buNone/>
              </a:pPr>
              <a:r>
                <a:rPr lang="en-US" sz="2000" b="1" dirty="0">
                  <a:solidFill>
                    <a:schemeClr val="accent5"/>
                  </a:solidFill>
                </a:rPr>
                <a:t>3. Supports Healthy Ageing &amp; Fall Prevention Policy</a:t>
              </a:r>
              <a:endParaRPr lang="en-US" sz="2000" b="1" dirty="0">
                <a:solidFill>
                  <a:schemeClr val="accent5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921977" y="1586607"/>
              <a:ext cx="2737677" cy="273984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r>
                <a:rPr lang="en-US" sz="1600" dirty="0">
                  <a:solidFill>
                    <a:schemeClr val="accent5"/>
                  </a:solidFill>
                </a:rPr>
                <a:t>Aligns with national and EU priorities (e.g., “Healthy Ageing 2030”) and WHO fall-prevention </a:t>
              </a:r>
              <a:r>
                <a:rPr lang="en-US" sz="1600" dirty="0" err="1">
                  <a:solidFill>
                    <a:schemeClr val="accent5"/>
                  </a:solidFill>
                </a:rPr>
                <a:t>frameworks.Offers</a:t>
              </a:r>
              <a:r>
                <a:rPr lang="en-US" sz="1600" dirty="0">
                  <a:solidFill>
                    <a:schemeClr val="accent5"/>
                  </a:solidFill>
                </a:rPr>
                <a:t> an evidence-based, scalable solution to reduce fall-related hospitalizations and long-term care admissions.</a:t>
              </a:r>
              <a:endParaRPr lang="en-US" sz="1600" dirty="0">
                <a:solidFill>
                  <a:schemeClr val="accent5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740538" y="2353698"/>
            <a:ext cx="5451464" cy="1467475"/>
            <a:chOff x="8921977" y="1487348"/>
            <a:chExt cx="2873485" cy="373243"/>
          </a:xfrm>
        </p:grpSpPr>
        <p:sp>
          <p:nvSpPr>
            <p:cNvPr id="25" name="TextBox 24"/>
            <p:cNvSpPr txBox="1"/>
            <p:nvPr/>
          </p:nvSpPr>
          <p:spPr>
            <a:xfrm>
              <a:off x="8921978" y="1487348"/>
              <a:ext cx="2873484" cy="101765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sz="2000" b="1" dirty="0">
                  <a:solidFill>
                    <a:schemeClr val="accent2"/>
                  </a:solidFill>
                </a:rPr>
                <a:t>4. Digital Health &amp; Home-Based Care Enablement</a:t>
              </a:r>
              <a:endParaRPr lang="en-US" sz="2000" b="1" dirty="0">
                <a:solidFill>
                  <a:schemeClr val="accent2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921977" y="1586607"/>
              <a:ext cx="2737677" cy="273984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r>
                <a:rPr lang="en-US" sz="1600" dirty="0">
                  <a:solidFill>
                    <a:schemeClr val="accent2"/>
                  </a:solidFill>
                </a:rPr>
                <a:t>Successfully tested digital physiotherapy using augmented reality, wearable sensors, and remote monitoring.</a:t>
              </a:r>
              <a:endParaRPr lang="en-US" sz="1600" dirty="0">
                <a:solidFill>
                  <a:schemeClr val="accent2"/>
                </a:solidFill>
              </a:endParaRPr>
            </a:p>
            <a:p>
              <a:r>
                <a:rPr lang="en-US" sz="1600" dirty="0">
                  <a:solidFill>
                    <a:schemeClr val="accent2"/>
                  </a:solidFill>
                </a:rPr>
                <a:t>Fits into MoH digital transformation goals and can decentralize rehabilitation, reducing clinical load</a:t>
              </a:r>
              <a:endParaRPr lang="en-US" sz="16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166799" y="4315166"/>
            <a:ext cx="8635643" cy="830997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l-GR" sz="2400" b="1" i="0" dirty="0">
                <a:solidFill>
                  <a:srgbClr val="444444"/>
                </a:solidFill>
                <a:effectLst/>
                <a:latin typeface="Segoe UI" panose="020B0502040204020203" pitchFamily="34" charset="0"/>
              </a:rPr>
              <a:t>«</a:t>
            </a:r>
            <a:r>
              <a:rPr lang="el-GR" sz="2400" b="1" dirty="0" err="1">
                <a:solidFill>
                  <a:srgbClr val="444444"/>
                </a:solidFill>
                <a:latin typeface="Segoe UI" panose="020B0502040204020203" pitchFamily="34" charset="0"/>
              </a:rPr>
              <a:t>Κ</a:t>
            </a:r>
            <a:r>
              <a:rPr lang="el-GR" sz="2400" b="1" i="0" dirty="0" err="1">
                <a:solidFill>
                  <a:srgbClr val="444444"/>
                </a:solidFill>
                <a:effectLst/>
                <a:latin typeface="Segoe UI" panose="020B0502040204020203" pitchFamily="34" charset="0"/>
              </a:rPr>
              <a:t>άλλιον</a:t>
            </a:r>
            <a:r>
              <a:rPr lang="el-GR" sz="2400" b="1" i="0" dirty="0">
                <a:solidFill>
                  <a:srgbClr val="4444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l-GR" sz="2400" b="1" i="0" dirty="0" err="1">
                <a:solidFill>
                  <a:srgbClr val="444444"/>
                </a:solidFill>
                <a:effectLst/>
                <a:latin typeface="Segoe UI" panose="020B0502040204020203" pitchFamily="34" charset="0"/>
              </a:rPr>
              <a:t>δὲ</a:t>
            </a:r>
            <a:r>
              <a:rPr lang="el-GR" sz="2400" b="1" i="0" dirty="0">
                <a:solidFill>
                  <a:srgbClr val="4444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l-GR" sz="2400" b="1" i="0" dirty="0" err="1">
                <a:solidFill>
                  <a:srgbClr val="444444"/>
                </a:solidFill>
                <a:effectLst/>
                <a:latin typeface="Segoe UI" panose="020B0502040204020203" pitchFamily="34" charset="0"/>
              </a:rPr>
              <a:t>τὰ</a:t>
            </a:r>
            <a:r>
              <a:rPr lang="el-GR" sz="2400" b="1" i="0" dirty="0">
                <a:solidFill>
                  <a:srgbClr val="4444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l-GR" sz="2400" b="1" i="0" dirty="0" err="1">
                <a:solidFill>
                  <a:srgbClr val="444444"/>
                </a:solidFill>
                <a:effectLst/>
                <a:latin typeface="Segoe UI" panose="020B0502040204020203" pitchFamily="34" charset="0"/>
              </a:rPr>
              <a:t>τῶν</a:t>
            </a:r>
            <a:r>
              <a:rPr lang="el-GR" sz="2400" b="1" i="0" dirty="0">
                <a:solidFill>
                  <a:srgbClr val="4444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l-GR" sz="2400" b="1" i="0" dirty="0" err="1">
                <a:solidFill>
                  <a:srgbClr val="444444"/>
                </a:solidFill>
                <a:effectLst/>
                <a:latin typeface="Segoe UI" panose="020B0502040204020203" pitchFamily="34" charset="0"/>
              </a:rPr>
              <a:t>ἐργατῶν</a:t>
            </a:r>
            <a:r>
              <a:rPr lang="el-GR" sz="2400" b="1" i="0" dirty="0">
                <a:solidFill>
                  <a:srgbClr val="444444"/>
                </a:solidFill>
                <a:effectLst/>
                <a:latin typeface="Segoe UI" panose="020B0502040204020203" pitchFamily="34" charset="0"/>
              </a:rPr>
              <a:t> νοσήματα </a:t>
            </a:r>
            <a:r>
              <a:rPr lang="el-GR" sz="2400" b="1" i="0" dirty="0" err="1">
                <a:solidFill>
                  <a:srgbClr val="444444"/>
                </a:solidFill>
                <a:effectLst/>
                <a:latin typeface="Segoe UI" panose="020B0502040204020203" pitchFamily="34" charset="0"/>
              </a:rPr>
              <a:t>προλαμβάνειν</a:t>
            </a:r>
            <a:r>
              <a:rPr lang="el-GR" sz="2400" b="1" i="0" dirty="0">
                <a:solidFill>
                  <a:srgbClr val="4444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l-GR" sz="2400" b="1" i="0" dirty="0" err="1">
                <a:solidFill>
                  <a:srgbClr val="444444"/>
                </a:solidFill>
                <a:effectLst/>
                <a:latin typeface="Segoe UI" panose="020B0502040204020203" pitchFamily="34" charset="0"/>
              </a:rPr>
              <a:t>καὶ</a:t>
            </a:r>
            <a:r>
              <a:rPr lang="el-GR" sz="2400" b="1" i="0" dirty="0">
                <a:solidFill>
                  <a:srgbClr val="4444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l-GR" sz="2400" b="1" i="0" dirty="0" err="1">
                <a:solidFill>
                  <a:srgbClr val="444444"/>
                </a:solidFill>
                <a:effectLst/>
                <a:latin typeface="Segoe UI" panose="020B0502040204020203" pitchFamily="34" charset="0"/>
              </a:rPr>
              <a:t>προθεραπεύειν</a:t>
            </a:r>
            <a:r>
              <a:rPr lang="el-GR" sz="2400" b="1" i="0" dirty="0">
                <a:solidFill>
                  <a:srgbClr val="4444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l-GR" sz="2400" b="1" i="0" dirty="0" err="1">
                <a:solidFill>
                  <a:srgbClr val="444444"/>
                </a:solidFill>
                <a:effectLst/>
                <a:latin typeface="Segoe UI" panose="020B0502040204020203" pitchFamily="34" charset="0"/>
              </a:rPr>
              <a:t>κατὰ</a:t>
            </a:r>
            <a:r>
              <a:rPr lang="el-GR" sz="2400" b="1" i="0" dirty="0">
                <a:solidFill>
                  <a:srgbClr val="444444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el-GR" sz="2400" b="1" i="0" dirty="0" err="1">
                <a:solidFill>
                  <a:srgbClr val="444444"/>
                </a:solidFill>
                <a:effectLst/>
                <a:latin typeface="Segoe UI" panose="020B0502040204020203" pitchFamily="34" charset="0"/>
              </a:rPr>
              <a:t>τὸ</a:t>
            </a:r>
            <a:r>
              <a:rPr lang="el-GR" sz="2400" b="1" i="0" dirty="0">
                <a:solidFill>
                  <a:srgbClr val="444444"/>
                </a:solidFill>
                <a:effectLst/>
                <a:latin typeface="Segoe UI" panose="020B0502040204020203" pitchFamily="34" charset="0"/>
              </a:rPr>
              <a:t> δυνατόν» - Ιπποκράτης</a:t>
            </a:r>
            <a:endParaRPr lang="el-GR" sz="24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1"/>
          <p:cNvSpPr txBox="1"/>
          <p:nvPr/>
        </p:nvSpPr>
        <p:spPr>
          <a:xfrm>
            <a:off x="1689258" y="2380743"/>
            <a:ext cx="8813483" cy="1447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" indent="0" algn="ctr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Arial" panose="020B0604020202020204" pitchFamily="34" charset="0"/>
              <a:buNone/>
              <a:defRPr sz="1600" b="1" kern="1200" spc="300" baseline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anose="020B0604020202020204" pitchFamily="34" charset="0"/>
              <a:buChar char="•"/>
              <a:defRPr sz="1400" kern="1200">
                <a:solidFill>
                  <a:schemeClr val="tx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 dirty="0">
                <a:solidFill>
                  <a:schemeClr val="tx1"/>
                </a:solidFill>
              </a:rPr>
              <a:t>Anastasios Rentoumis</a:t>
            </a:r>
            <a:endParaRPr lang="it-IT" sz="2800" dirty="0">
              <a:solidFill>
                <a:schemeClr val="tx1"/>
              </a:solidFill>
            </a:endParaRPr>
          </a:p>
          <a:p>
            <a:r>
              <a:rPr lang="it-IT" sz="2800" dirty="0">
                <a:solidFill>
                  <a:schemeClr val="tx1"/>
                </a:solidFill>
              </a:rPr>
              <a:t>Dimitrios Boucharas</a:t>
            </a:r>
            <a:endParaRPr lang="it-IT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0" y="522955"/>
            <a:ext cx="2676649" cy="5868000"/>
          </a:xfrm>
          <a:prstGeom prst="rect">
            <a:avLst/>
          </a:prstGeom>
          <a:solidFill>
            <a:srgbClr val="9DC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675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mtClean="0"/>
            </a:fld>
            <a:endParaRPr lang="it-IT" dirty="0"/>
          </a:p>
        </p:txBody>
      </p:sp>
      <p:sp>
        <p:nvSpPr>
          <p:cNvPr id="6" name="Τίτλος 5"/>
          <p:cNvSpPr>
            <a:spLocks noGrp="1"/>
          </p:cNvSpPr>
          <p:nvPr>
            <p:ph type="title"/>
          </p:nvPr>
        </p:nvSpPr>
        <p:spPr>
          <a:xfrm>
            <a:off x="2665403" y="719385"/>
            <a:ext cx="6849947" cy="454232"/>
          </a:xfrm>
        </p:spPr>
        <p:txBody>
          <a:bodyPr>
            <a:noAutofit/>
          </a:bodyPr>
          <a:lstStyle/>
          <a:p>
            <a:r>
              <a:rPr lang="en-US" sz="3200" dirty="0"/>
              <a:t>CLINICAL OBJECTIVES</a:t>
            </a:r>
            <a:endParaRPr lang="el-GR" dirty="0">
              <a:solidFill>
                <a:srgbClr val="1F4E7B"/>
              </a:solidFill>
            </a:endParaRPr>
          </a:p>
        </p:txBody>
      </p:sp>
      <p:graphicFrame>
        <p:nvGraphicFramePr>
          <p:cNvPr id="8" name="Διάγραμμα 7"/>
          <p:cNvGraphicFramePr/>
          <p:nvPr/>
        </p:nvGraphicFramePr>
        <p:xfrm>
          <a:off x="2842260" y="1318895"/>
          <a:ext cx="6902450" cy="2440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2" name="Google Shape;617;p44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54123" y="529448"/>
            <a:ext cx="2557157" cy="1882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18;p44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49089" y="2501278"/>
            <a:ext cx="2562191" cy="1882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19;p44" descr="Woman Looking At Her Smart Watch for a pulse trace stock photo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54123" y="4485367"/>
            <a:ext cx="2559675" cy="188275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ttangolo 10"/>
          <p:cNvSpPr/>
          <p:nvPr/>
        </p:nvSpPr>
        <p:spPr>
          <a:xfrm>
            <a:off x="9515351" y="522955"/>
            <a:ext cx="2676649" cy="5868000"/>
          </a:xfrm>
          <a:prstGeom prst="rect">
            <a:avLst/>
          </a:prstGeom>
          <a:solidFill>
            <a:srgbClr val="9DC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675"/>
          </a:p>
        </p:txBody>
      </p:sp>
      <p:pic>
        <p:nvPicPr>
          <p:cNvPr id="12" name="Google Shape;153;p4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9574163" y="529447"/>
            <a:ext cx="2573545" cy="1882751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13" name="Google Shape;167;p4" descr="A person standing in front of a group of people sitting in chairs&#10;&#10;Description automatically generated with low confidence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9574163" y="4486300"/>
            <a:ext cx="2573545" cy="1882751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14" name="Google Shape;168;p4"/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9574163" y="2507873"/>
            <a:ext cx="2573545" cy="1882751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7" name="Segnaposto piè di pagina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cap="none"/>
              <a:t>Smart Bear - Project Overview</a:t>
            </a:r>
            <a:endParaRPr lang="it-IT" cap="none" dirty="0"/>
          </a:p>
        </p:txBody>
      </p:sp>
      <p:graphicFrame>
        <p:nvGraphicFramePr>
          <p:cNvPr id="15" name="328 - Διάγραμμα"/>
          <p:cNvGraphicFramePr/>
          <p:nvPr/>
        </p:nvGraphicFramePr>
        <p:xfrm>
          <a:off x="2667921" y="4057123"/>
          <a:ext cx="6838701" cy="6578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6" name="Diagramma 15"/>
          <p:cNvGraphicFramePr/>
          <p:nvPr/>
        </p:nvGraphicFramePr>
        <p:xfrm>
          <a:off x="4178933" y="4960591"/>
          <a:ext cx="5174458" cy="11667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17" name="CasellaDiTesto 16"/>
          <p:cNvSpPr txBox="1"/>
          <p:nvPr/>
        </p:nvSpPr>
        <p:spPr>
          <a:xfrm>
            <a:off x="2838610" y="5304927"/>
            <a:ext cx="1178363" cy="737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</a:rPr>
              <a:t>≥ 65 </a:t>
            </a:r>
            <a:r>
              <a:rPr lang="en-US" sz="1400" dirty="0" err="1">
                <a:solidFill>
                  <a:schemeClr val="bg2"/>
                </a:solidFill>
              </a:rPr>
              <a:t>y.o. </a:t>
            </a:r>
            <a:r>
              <a:rPr lang="en-US" sz="1400" dirty="0">
                <a:solidFill>
                  <a:schemeClr val="bg2"/>
                </a:solidFill>
              </a:rPr>
              <a:t>males and females</a:t>
            </a:r>
            <a:endParaRPr lang="el-GR" sz="14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 descr="Εικόνα που περιέχει κείμενο, νερό, χάρτης&#10;&#10;Το περιεχόμενο που δημιουργείται από τεχνολογία AI ενδέχεται να είναι εσφαλμένο."/>
          <p:cNvPicPr>
            <a:picLocks noChangeAspect="1"/>
          </p:cNvPicPr>
          <p:nvPr/>
        </p:nvPicPr>
        <p:blipFill>
          <a:blip r:embed="rId1"/>
          <a:srcRect t="56741" b="25754"/>
          <a:stretch>
            <a:fillRect/>
          </a:stretch>
        </p:blipFill>
        <p:spPr>
          <a:xfrm>
            <a:off x="6998970" y="929038"/>
            <a:ext cx="5193059" cy="5361905"/>
          </a:xfrm>
          <a:prstGeom prst="rect">
            <a:avLst/>
          </a:prstGeom>
        </p:spPr>
      </p:pic>
      <p:sp>
        <p:nvSpPr>
          <p:cNvPr id="20" name="Google Shape;253;p6"/>
          <p:cNvSpPr txBox="1">
            <a:spLocks noGrp="1"/>
          </p:cNvSpPr>
          <p:nvPr>
            <p:ph type="title"/>
          </p:nvPr>
        </p:nvSpPr>
        <p:spPr>
          <a:xfrm>
            <a:off x="707390" y="321310"/>
            <a:ext cx="10777855" cy="915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D3D"/>
              </a:buClr>
              <a:buSzPts val="2100"/>
              <a:buNone/>
            </a:pPr>
            <a:r>
              <a:rPr lang="en-US" dirty="0"/>
              <a:t>Timeline of Pilot Study and Key Facts</a:t>
            </a:r>
            <a:endParaRPr dirty="0"/>
          </a:p>
        </p:txBody>
      </p:sp>
      <p:sp>
        <p:nvSpPr>
          <p:cNvPr id="22" name="Marcador de Posição do Número do Diapositivo 1"/>
          <p:cNvSpPr>
            <a:spLocks noGrp="1"/>
          </p:cNvSpPr>
          <p:nvPr>
            <p:ph type="sldNum" idx="12"/>
          </p:nvPr>
        </p:nvSpPr>
        <p:spPr>
          <a:xfrm>
            <a:off x="11280841" y="6533872"/>
            <a:ext cx="640080" cy="237744"/>
          </a:xfrm>
        </p:spPr>
        <p:txBody>
          <a:bodyPr/>
          <a:lstStyle/>
          <a:p>
            <a:fld id="{00000000-1234-1234-1234-123412341234}" type="slidenum">
              <a:rPr lang="en-US" sz="1335" smtClean="0">
                <a:solidFill>
                  <a:schemeClr val="bg1"/>
                </a:solidFill>
              </a:rPr>
            </a:fld>
            <a:endParaRPr lang="en-US" sz="1335">
              <a:solidFill>
                <a:schemeClr val="bg1"/>
              </a:solidFill>
            </a:endParaRPr>
          </a:p>
        </p:txBody>
      </p:sp>
      <p:sp>
        <p:nvSpPr>
          <p:cNvPr id="10" name="Segnaposto piè di pagina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cap="none"/>
              <a:t>Smart Bear - Project Overview</a:t>
            </a:r>
            <a:endParaRPr lang="it-IT" cap="none" dirty="0"/>
          </a:p>
        </p:txBody>
      </p:sp>
      <p:pic>
        <p:nvPicPr>
          <p:cNvPr id="14" name="Εικόνα 1" descr="Εικόνα που περιέχει κείμενο, στιγμιότυπο οθόνης, σχεδίαση&#10;&#10;Το περιεχόμενο που δημιουργείται από τεχνολογία AI ενδέχεται να είναι εσφαλμένο.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929005"/>
            <a:ext cx="4126865" cy="2889250"/>
          </a:xfrm>
          <a:prstGeom prst="rect">
            <a:avLst/>
          </a:prstGeom>
        </p:spPr>
      </p:pic>
      <p:pic>
        <p:nvPicPr>
          <p:cNvPr id="16" name="Εικόνα 3" descr="Εικόνα που περιέχει κείμενο, στιγμιότυπο οθόνης, διάγραμμα, σχεδίαση&#10;&#10;Το περιεχόμενο που δημιουργείται από τεχνολογία AI ενδέχεται να είναι εσφαλμένο.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4004310"/>
            <a:ext cx="7466965" cy="2411095"/>
          </a:xfrm>
          <a:prstGeom prst="rect">
            <a:avLst/>
          </a:prstGeom>
        </p:spPr>
      </p:pic>
      <p:pic>
        <p:nvPicPr>
          <p:cNvPr id="17" name="Εικόνα 9" descr="Εικόνα που περιέχει κείμενο, στιγμιότυπο οθόνης, σχεδίαση&#10;&#10;Το περιεχόμενο που δημιουργείται από τεχνολογία AI ενδέχεται να είναι εσφαλμένο.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114800" y="1322070"/>
            <a:ext cx="3448050" cy="23736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 descr="Εικόνα που περιέχει κείμενο, στιγμιότυπο οθόνης, σχεδίαση&#10;&#10;Το περιεχόμενο που δημιουργείται από τεχνολογία AI ενδέχεται να είναι εσφαλμένο.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701040" y="1365250"/>
            <a:ext cx="6233795" cy="477393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mtClean="0"/>
            </a:fld>
            <a:endParaRPr lang="it-IT" dirty="0"/>
          </a:p>
        </p:txBody>
      </p:sp>
      <p:pic>
        <p:nvPicPr>
          <p:cNvPr id="12" name="Εικόνα 4" descr="Εικόνα που περιέχει κείμενο, στιγμιότυπο οθόνης, διάγραμμα, σχεδίαση&#10;&#10;Το περιεχόμενο που δημιουργείται από τεχνολογία AI ενδέχεται να είναι εσφαλμένο.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132955" y="1834515"/>
            <a:ext cx="4147820" cy="3188970"/>
          </a:xfrm>
          <a:prstGeom prst="rect">
            <a:avLst/>
          </a:prstGeom>
        </p:spPr>
      </p:pic>
      <p:sp>
        <p:nvSpPr>
          <p:cNvPr id="9" name="Google Shape;253;p6"/>
          <p:cNvSpPr txBox="1">
            <a:spLocks noGrp="1"/>
          </p:cNvSpPr>
          <p:nvPr>
            <p:ph type="title"/>
          </p:nvPr>
        </p:nvSpPr>
        <p:spPr>
          <a:xfrm>
            <a:off x="707200" y="470604"/>
            <a:ext cx="10777599" cy="1000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D3D"/>
              </a:buClr>
              <a:buSzPts val="2100"/>
              <a:buNone/>
            </a:pPr>
            <a:r>
              <a:rPr lang="en-US" dirty="0"/>
              <a:t>Timeline of Pilot Study and Key Facts</a:t>
            </a:r>
            <a:endParaRPr dirty="0"/>
          </a:p>
        </p:txBody>
      </p:sp>
      <p:sp>
        <p:nvSpPr>
          <p:cNvPr id="10" name="Segnaposto piè di pagina 6"/>
          <p:cNvSpPr>
            <a:spLocks noGrp="1"/>
          </p:cNvSpPr>
          <p:nvPr/>
        </p:nvSpPr>
        <p:spPr>
          <a:xfrm>
            <a:off x="347093" y="6534351"/>
            <a:ext cx="5220128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marL="0" algn="l" defTabSz="914400" rtl="0" eaLnBrk="1" latinLnBrk="0" hangingPunct="1">
              <a:defRPr sz="110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none"/>
              <a:t>Smart Bear - Project Overview</a:t>
            </a:r>
            <a:endParaRPr lang="it-IT" cap="none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1"/>
          <p:cNvSpPr>
            <a:spLocks noGrp="1"/>
          </p:cNvSpPr>
          <p:nvPr>
            <p:ph type="title"/>
          </p:nvPr>
        </p:nvSpPr>
        <p:spPr>
          <a:xfrm>
            <a:off x="706300" y="-261636"/>
            <a:ext cx="10777598" cy="750586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Clinical Entities Prevalence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A graph of different colored bars&#10;&#10;AI-generated content may be incorrect.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523"/>
            <a:ext cx="6296933" cy="37389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32418" y="4586399"/>
            <a:ext cx="6411686" cy="1754326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The most prevalent comorbidities were </a:t>
            </a:r>
            <a:r>
              <a:rPr lang="en-US" b="1" dirty="0">
                <a:solidFill>
                  <a:schemeClr val="bg1"/>
                </a:solidFill>
              </a:rPr>
              <a:t>cognitive impairment (78.4%)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b="1" dirty="0">
                <a:solidFill>
                  <a:schemeClr val="bg1"/>
                </a:solidFill>
              </a:rPr>
              <a:t>cardiovascular disease (76.8%)</a:t>
            </a:r>
            <a:r>
              <a:rPr lang="en-US" dirty="0">
                <a:solidFill>
                  <a:schemeClr val="bg1"/>
                </a:solidFill>
              </a:rPr>
              <a:t>, and </a:t>
            </a:r>
            <a:r>
              <a:rPr lang="en-US" b="1" dirty="0">
                <a:solidFill>
                  <a:schemeClr val="bg1"/>
                </a:solidFill>
              </a:rPr>
              <a:t>balance disorders (70.8%)</a:t>
            </a:r>
            <a:r>
              <a:rPr lang="en-US" dirty="0">
                <a:solidFill>
                  <a:schemeClr val="bg1"/>
                </a:solidFill>
              </a:rPr>
              <a:t>, with over </a:t>
            </a:r>
            <a:r>
              <a:rPr lang="en-US" b="1" dirty="0">
                <a:solidFill>
                  <a:schemeClr val="bg1"/>
                </a:solidFill>
              </a:rPr>
              <a:t>96% having two or more comorbidities </a:t>
            </a:r>
            <a:r>
              <a:rPr lang="en-US" dirty="0">
                <a:solidFill>
                  <a:schemeClr val="bg1"/>
                </a:solidFill>
              </a:rPr>
              <a:t>and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more than </a:t>
            </a:r>
            <a:r>
              <a:rPr lang="en-US" b="1" dirty="0">
                <a:solidFill>
                  <a:schemeClr val="bg1"/>
                </a:solidFill>
              </a:rPr>
              <a:t>50% had four or more conditions</a:t>
            </a:r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chemeClr val="bg1"/>
                </a:solidFill>
                <a:sym typeface="Wingdings" panose="05000000000000000000" pitchFamily="2" charset="2"/>
              </a:rPr>
              <a:t>Need in the ageing population: </a:t>
            </a:r>
            <a:r>
              <a:rPr lang="en-US" dirty="0">
                <a:solidFill>
                  <a:schemeClr val="bg1"/>
                </a:solidFill>
              </a:rPr>
              <a:t>integrated, multimorbidity-aware digital interventions.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14" name="Picture 13" descr="A graph of a number of corrobidities&#10;&#10;AI-generated content may be incorrect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31" y="593277"/>
            <a:ext cx="5389415" cy="4013442"/>
          </a:xfrm>
          <a:prstGeom prst="rect">
            <a:avLst/>
          </a:prstGeom>
        </p:spPr>
      </p:pic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280841" y="6533872"/>
            <a:ext cx="640080" cy="237744"/>
          </a:xfrm>
        </p:spPr>
        <p:txBody>
          <a:bodyPr/>
          <a:lstStyle/>
          <a:p>
            <a:pPr rtl="0"/>
            <a:fld id="{CA8D9AD5-F248-4919-864A-CFD76CC027D6}" type="slidenum">
              <a:rPr lang="it-IT" smtClean="0"/>
            </a:fld>
            <a:endParaRPr lang="it-IT" dirty="0"/>
          </a:p>
        </p:txBody>
      </p:sp>
      <p:sp>
        <p:nvSpPr>
          <p:cNvPr id="10" name="Segnaposto piè di pagina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cap="none"/>
              <a:t>Smart Bear - Project Overview</a:t>
            </a:r>
            <a:endParaRPr lang="it-IT" cap="none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/>
          <p:cNvSpPr/>
          <p:nvPr/>
        </p:nvSpPr>
        <p:spPr>
          <a:xfrm>
            <a:off x="8880895" y="3535858"/>
            <a:ext cx="3206929" cy="2280953"/>
          </a:xfrm>
          <a:prstGeom prst="roundRect">
            <a:avLst/>
          </a:prstGeom>
          <a:solidFill>
            <a:schemeClr val="tx1">
              <a:lumMod val="9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POSTURAL / BALANCE (+HLB)</a:t>
            </a:r>
            <a:endParaRPr lang="en-US" b="1" dirty="0">
              <a:solidFill>
                <a:schemeClr val="bg1"/>
              </a:solidFill>
            </a:endParaRP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9" name="Rectangle: Rounded Corners 18"/>
          <p:cNvSpPr/>
          <p:nvPr/>
        </p:nvSpPr>
        <p:spPr>
          <a:xfrm>
            <a:off x="463310" y="3535858"/>
            <a:ext cx="8216830" cy="2280953"/>
          </a:xfrm>
          <a:prstGeom prst="roundRect">
            <a:avLst/>
          </a:prstGeom>
          <a:solidFill>
            <a:schemeClr val="tx1">
              <a:lumMod val="9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FUNCTIONAL (Physical / Daily Living)</a:t>
            </a:r>
            <a:endParaRPr lang="en-US" b="1" dirty="0">
              <a:solidFill>
                <a:schemeClr val="bg1"/>
              </a:solidFill>
            </a:endParaRP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2" name="Rectangle: Rounded Corners 1"/>
          <p:cNvSpPr/>
          <p:nvPr/>
        </p:nvSpPr>
        <p:spPr>
          <a:xfrm>
            <a:off x="463310" y="1066003"/>
            <a:ext cx="10758500" cy="2280953"/>
          </a:xfrm>
          <a:prstGeom prst="roundRect">
            <a:avLst/>
          </a:prstGeom>
          <a:solidFill>
            <a:schemeClr val="tx1">
              <a:lumMod val="9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COGNITIVE</a:t>
            </a:r>
            <a:endParaRPr lang="en-US" b="1" dirty="0">
              <a:solidFill>
                <a:schemeClr val="bg1"/>
              </a:solidFill>
            </a:endParaRP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CA8D9AD5-F248-4919-864A-CFD76CC027D6}" type="slidenum">
              <a:rPr lang="it-IT" smtClean="0"/>
            </a:fld>
            <a:endParaRPr lang="it-IT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06300" y="-261636"/>
            <a:ext cx="10777598" cy="750586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Questionnaire Evaluation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2298065" y="2897505"/>
            <a:ext cx="50952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>
                    <a:lumMod val="65000"/>
                    <a:lumOff val="35000"/>
                  </a:schemeClr>
                </a:solidFill>
                <a:latin typeface="Aptos Display" panose="020B0004020202020204" pitchFamily="34" charset="0"/>
              </a:rPr>
              <a:t>Standardized Questionnaires</a:t>
            </a:r>
            <a:endParaRPr lang="en-US" sz="2800" b="1" dirty="0">
              <a:solidFill>
                <a:schemeClr val="bg2">
                  <a:lumMod val="65000"/>
                  <a:lumOff val="35000"/>
                </a:schemeClr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5955515" y="1517842"/>
            <a:ext cx="2414574" cy="1693298"/>
          </a:xfrm>
          <a:prstGeom prst="roundRect">
            <a:avLst/>
          </a:prstGeom>
          <a:solidFill>
            <a:srgbClr val="EBCA2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/>
              <a:t>GDS</a:t>
            </a:r>
            <a:endParaRPr lang="en-US" b="1" u="sng" dirty="0"/>
          </a:p>
          <a:p>
            <a:pPr algn="ctr"/>
            <a:r>
              <a:rPr lang="en-US" dirty="0"/>
              <a:t>Geriatric Depression Scale: Assesses depression in older adults</a:t>
            </a:r>
            <a:endParaRPr lang="en-US" strike="sngStrike" dirty="0"/>
          </a:p>
        </p:txBody>
      </p:sp>
      <p:sp>
        <p:nvSpPr>
          <p:cNvPr id="9" name="Rectangle: Rounded Corners 8"/>
          <p:cNvSpPr/>
          <p:nvPr/>
        </p:nvSpPr>
        <p:spPr>
          <a:xfrm>
            <a:off x="3336833" y="1473317"/>
            <a:ext cx="2414574" cy="1693298"/>
          </a:xfrm>
          <a:prstGeom prst="roundRect">
            <a:avLst/>
          </a:prstGeom>
          <a:solidFill>
            <a:srgbClr val="6ABD45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/>
              <a:t>PHQ-9</a:t>
            </a:r>
            <a:endParaRPr lang="en-US" b="1" u="sng" dirty="0"/>
          </a:p>
          <a:p>
            <a:pPr algn="ctr"/>
            <a:r>
              <a:rPr lang="en-US" dirty="0"/>
              <a:t>Measures depression, which is related to emotional-cognitive well-being.</a:t>
            </a:r>
            <a:endParaRPr lang="en-US" strike="sngStrike" dirty="0"/>
          </a:p>
        </p:txBody>
      </p:sp>
      <p:sp>
        <p:nvSpPr>
          <p:cNvPr id="11" name="Rectangle: Rounded Corners 10"/>
          <p:cNvSpPr/>
          <p:nvPr/>
        </p:nvSpPr>
        <p:spPr>
          <a:xfrm>
            <a:off x="786466" y="1473317"/>
            <a:ext cx="2423891" cy="1693298"/>
          </a:xfrm>
          <a:prstGeom prst="roundRect">
            <a:avLst/>
          </a:prstGeom>
          <a:solidFill>
            <a:srgbClr val="5172B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/>
              <a:t>MOCA</a:t>
            </a:r>
            <a:endParaRPr lang="en-US" b="1" u="sng" dirty="0"/>
          </a:p>
          <a:p>
            <a:pPr algn="ctr"/>
            <a:r>
              <a:rPr lang="en-US" dirty="0"/>
              <a:t>Assesses cognitive function including memory, attention, and executive function.</a:t>
            </a:r>
            <a:endParaRPr lang="en-US" strike="sngStrike" dirty="0"/>
          </a:p>
        </p:txBody>
      </p:sp>
      <p:sp>
        <p:nvSpPr>
          <p:cNvPr id="12" name="Rectangle: Rounded Corners 11"/>
          <p:cNvSpPr/>
          <p:nvPr/>
        </p:nvSpPr>
        <p:spPr>
          <a:xfrm>
            <a:off x="8562956" y="1517842"/>
            <a:ext cx="2405668" cy="1693298"/>
          </a:xfrm>
          <a:prstGeom prst="roundRect">
            <a:avLst/>
          </a:prstGeom>
          <a:solidFill>
            <a:srgbClr val="EB5638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/>
              <a:t>SQS</a:t>
            </a:r>
            <a:endParaRPr lang="en-US" b="1" u="sng" dirty="0"/>
          </a:p>
          <a:p>
            <a:pPr algn="ctr"/>
            <a:r>
              <a:rPr lang="en-US" dirty="0"/>
              <a:t>Evaluates sleep, closely linked to cognitive and emotional health</a:t>
            </a:r>
            <a:endParaRPr lang="en-US" dirty="0"/>
          </a:p>
        </p:txBody>
      </p:sp>
      <p:sp>
        <p:nvSpPr>
          <p:cNvPr id="13" name="Rectangle: Rounded Corners 12"/>
          <p:cNvSpPr/>
          <p:nvPr/>
        </p:nvSpPr>
        <p:spPr>
          <a:xfrm>
            <a:off x="665956" y="4013264"/>
            <a:ext cx="2544401" cy="1693298"/>
          </a:xfrm>
          <a:prstGeom prst="roundRect">
            <a:avLst/>
          </a:prstGeom>
          <a:solidFill>
            <a:srgbClr val="7030A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/>
              <a:t>IADL</a:t>
            </a:r>
            <a:endParaRPr lang="en-US" b="1" u="sng" dirty="0"/>
          </a:p>
          <a:p>
            <a:pPr algn="ctr"/>
            <a:r>
              <a:rPr lang="en-US" dirty="0"/>
              <a:t>Assesses independence in instrumental activities of daily living (e.g., cooking, shopping).</a:t>
            </a:r>
            <a:endParaRPr lang="en-US" strike="sngStrike" dirty="0"/>
          </a:p>
        </p:txBody>
      </p:sp>
      <p:pic>
        <p:nvPicPr>
          <p:cNvPr id="14" name="Graphic 13" descr="Questions with solid fill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917532" y="950437"/>
            <a:ext cx="559203" cy="559203"/>
          </a:xfrm>
          <a:prstGeom prst="rect">
            <a:avLst/>
          </a:prstGeom>
        </p:spPr>
      </p:pic>
      <p:sp>
        <p:nvSpPr>
          <p:cNvPr id="15" name="Rectangle: Rounded Corners 14"/>
          <p:cNvSpPr/>
          <p:nvPr/>
        </p:nvSpPr>
        <p:spPr>
          <a:xfrm>
            <a:off x="9388413" y="4036469"/>
            <a:ext cx="2405668" cy="169329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/>
              <a:t>GODIN</a:t>
            </a:r>
            <a:endParaRPr lang="en-US" b="1" u="sng" dirty="0"/>
          </a:p>
          <a:p>
            <a:pPr algn="ctr"/>
            <a:r>
              <a:rPr lang="en-US" dirty="0"/>
              <a:t>Reflects physical activity frequency (linked to balance capacity)</a:t>
            </a:r>
            <a:endParaRPr lang="en-US" dirty="0"/>
          </a:p>
        </p:txBody>
      </p:sp>
      <p:sp>
        <p:nvSpPr>
          <p:cNvPr id="16" name="Rectangle: Rounded Corners 15"/>
          <p:cNvSpPr/>
          <p:nvPr/>
        </p:nvSpPr>
        <p:spPr>
          <a:xfrm>
            <a:off x="6099448" y="4012017"/>
            <a:ext cx="2405668" cy="169329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/>
              <a:t>RGA</a:t>
            </a:r>
            <a:endParaRPr lang="en-US" b="1" u="sng" dirty="0"/>
          </a:p>
          <a:p>
            <a:pPr algn="ctr"/>
            <a:r>
              <a:rPr lang="en-US" dirty="0"/>
              <a:t>Multidomain tool for frailty, sarcopenia, nutrition, and function</a:t>
            </a:r>
            <a:endParaRPr lang="en-US" strike="sngStrike" dirty="0"/>
          </a:p>
        </p:txBody>
      </p:sp>
      <p:sp>
        <p:nvSpPr>
          <p:cNvPr id="20" name="Rectangle: Rounded Corners 19"/>
          <p:cNvSpPr/>
          <p:nvPr/>
        </p:nvSpPr>
        <p:spPr>
          <a:xfrm>
            <a:off x="3411113" y="4013264"/>
            <a:ext cx="2544401" cy="169329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/>
              <a:t>MDPQ</a:t>
            </a:r>
            <a:endParaRPr lang="en-US" b="1" u="sng" dirty="0"/>
          </a:p>
          <a:p>
            <a:pPr algn="ctr"/>
            <a:r>
              <a:rPr lang="en-US" dirty="0"/>
              <a:t>Mobile Device Proficiency Questionnaire Assesses digital literacy and functional tech use</a:t>
            </a:r>
            <a:endParaRPr lang="en-US" dirty="0"/>
          </a:p>
        </p:txBody>
      </p:sp>
      <p:pic>
        <p:nvPicPr>
          <p:cNvPr id="22" name="Graphic 21" descr="Questions with solid fill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581720" y="3383377"/>
            <a:ext cx="559203" cy="559203"/>
          </a:xfrm>
          <a:prstGeom prst="rect">
            <a:avLst/>
          </a:prstGeom>
        </p:spPr>
      </p:pic>
      <p:pic>
        <p:nvPicPr>
          <p:cNvPr id="23" name="Graphic 22" descr="Questions with solid fill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600881" y="3039806"/>
            <a:ext cx="559203" cy="559203"/>
          </a:xfrm>
          <a:prstGeom prst="rect">
            <a:avLst/>
          </a:prstGeom>
        </p:spPr>
      </p:pic>
      <p:sp>
        <p:nvSpPr>
          <p:cNvPr id="10" name="Segnaposto piè di pagina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cap="none"/>
              <a:t>Smart Bear - Project Overview</a:t>
            </a:r>
            <a:endParaRPr lang="it-IT" cap="none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hema con bande verde acqua 16:9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18166</Words>
  <Application>WPS Presentation</Application>
  <PresentationFormat>Widescreen</PresentationFormat>
  <Paragraphs>1114</Paragraphs>
  <Slides>42</Slides>
  <Notes>36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42</vt:i4>
      </vt:variant>
    </vt:vector>
  </HeadingPairs>
  <TitlesOfParts>
    <vt:vector size="61" baseType="lpstr">
      <vt:lpstr>Arial</vt:lpstr>
      <vt:lpstr>SimSun</vt:lpstr>
      <vt:lpstr>Wingdings</vt:lpstr>
      <vt:lpstr>Arial</vt:lpstr>
      <vt:lpstr>Calibri</vt:lpstr>
      <vt:lpstr>Consolas</vt:lpstr>
      <vt:lpstr>Calibri</vt:lpstr>
      <vt:lpstr>Cambria</vt:lpstr>
      <vt:lpstr>Aptos Display</vt:lpstr>
      <vt:lpstr>Segoe UI Variable Display</vt:lpstr>
      <vt:lpstr>Baskerville Old Face</vt:lpstr>
      <vt:lpstr>Microsoft YaHei</vt:lpstr>
      <vt:lpstr>Arial Unicode MS</vt:lpstr>
      <vt:lpstr>interfaceregular</vt:lpstr>
      <vt:lpstr>Liberation Mono</vt:lpstr>
      <vt:lpstr>Cambria Math</vt:lpstr>
      <vt:lpstr>Segoe UI</vt:lpstr>
      <vt:lpstr>Θέμα του Office</vt:lpstr>
      <vt:lpstr>Schema con bande verde acqua 16:9</vt:lpstr>
      <vt:lpstr>PowerPoint 演示文稿</vt:lpstr>
      <vt:lpstr>OVERALL AIM</vt:lpstr>
      <vt:lpstr>PowerPoint 演示文稿</vt:lpstr>
      <vt:lpstr>Additional Device Federation</vt:lpstr>
      <vt:lpstr>CLINICAL OBJECTIVES</vt:lpstr>
      <vt:lpstr>Timeline of Pilot Study and Key Facts</vt:lpstr>
      <vt:lpstr>Timeline of Pilot Study and Key Facts</vt:lpstr>
      <vt:lpstr>Clinical Entities Prevalence</vt:lpstr>
      <vt:lpstr>Questionnaire Evaluation</vt:lpstr>
      <vt:lpstr>Cognitive Evaluation</vt:lpstr>
      <vt:lpstr>Functional Evaluation I</vt:lpstr>
      <vt:lpstr>Balance &amp; Postural Evaluation</vt:lpstr>
      <vt:lpstr>QoL Evaluation</vt:lpstr>
      <vt:lpstr>Health Characteristics</vt:lpstr>
      <vt:lpstr>PowerPoint 演示文稿</vt:lpstr>
      <vt:lpstr>Usability Evaluation</vt:lpstr>
      <vt:lpstr>Variable Correlations</vt:lpstr>
      <vt:lpstr>Multiple Linear Regression</vt:lpstr>
      <vt:lpstr>The Holobalance Solution</vt:lpstr>
      <vt:lpstr>How does it work?</vt:lpstr>
      <vt:lpstr>Holobalance in SMART BEAR</vt:lpstr>
      <vt:lpstr>Population – Municipality of Palaio Faliro Intervention Group</vt:lpstr>
      <vt:lpstr>Data Collection</vt:lpstr>
      <vt:lpstr>Analytics Objectives</vt:lpstr>
      <vt:lpstr>Questionnaire Analysis</vt:lpstr>
      <vt:lpstr>Questionnaire Analysis</vt:lpstr>
      <vt:lpstr>Questionnaire Analysis</vt:lpstr>
      <vt:lpstr>Holobalance Impact</vt:lpstr>
      <vt:lpstr>Model Development - Input &amp; Output  </vt:lpstr>
      <vt:lpstr>Feature Ranking &amp; Selection, Model Development</vt:lpstr>
      <vt:lpstr>HOLOBALANCE Intervention - Key Takeaways</vt:lpstr>
      <vt:lpstr>Cost Effective Care adoptable by NHS and people </vt:lpstr>
      <vt:lpstr>Cost Effective Care adoptable by NHS and people </vt:lpstr>
      <vt:lpstr>Cost Effective Care adoptable by NHS and people </vt:lpstr>
      <vt:lpstr>MAFEIP SIMULATIONS: PROGRESSIVE STAGES OF DISEASES</vt:lpstr>
      <vt:lpstr>MAFEIP SIMULATIONS OUTPUTS</vt:lpstr>
      <vt:lpstr>INCREMENTAL COSTS AND EFFECTS</vt:lpstr>
      <vt:lpstr>INCREMENTAL COSTS AND EFFECTS</vt:lpstr>
      <vt:lpstr>WILLINGNESS TO PAY</vt:lpstr>
      <vt:lpstr>FACTORS THAT AFFECT THE WILLINGNESS TO PAY</vt:lpstr>
      <vt:lpstr>Synopsis &amp; Key Takeaways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ΓΕΩΡΓΟΥΛΑ ΜΑΡΙΝΑ</dc:creator>
  <cp:lastModifiedBy>Anastasios Rentoumis</cp:lastModifiedBy>
  <cp:revision>635</cp:revision>
  <dcterms:created xsi:type="dcterms:W3CDTF">2023-09-06T10:57:00Z</dcterms:created>
  <dcterms:modified xsi:type="dcterms:W3CDTF">2025-05-21T07:06:10Z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33E7442E7F2E44B4B1826DFE23412FA6_13</vt:lpwstr>
  </property>
  <property fmtid="{D5CDD505-2E9C-101B-9397-08002B2CF9AE}" pid="3" name="KSOProductBuildVer">
    <vt:lpwstr>1033-12.2.0.21179</vt:lpwstr>
  </property>
</Properties>
</file>